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602" r:id="rId2"/>
    <p:sldId id="640" r:id="rId3"/>
    <p:sldId id="652" r:id="rId4"/>
    <p:sldId id="653" r:id="rId5"/>
    <p:sldId id="654" r:id="rId6"/>
    <p:sldId id="655" r:id="rId7"/>
    <p:sldId id="656" r:id="rId8"/>
    <p:sldId id="657" r:id="rId9"/>
    <p:sldId id="658" r:id="rId10"/>
    <p:sldId id="659" r:id="rId11"/>
    <p:sldId id="660" r:id="rId12"/>
    <p:sldId id="648" r:id="rId13"/>
    <p:sldId id="649" r:id="rId14"/>
    <p:sldId id="651" r:id="rId15"/>
    <p:sldId id="650" r:id="rId16"/>
    <p:sldId id="629" r:id="rId17"/>
    <p:sldId id="647" r:id="rId18"/>
  </p:sldIdLst>
  <p:sldSz cx="10693400" cy="7562850"/>
  <p:notesSz cx="10693400" cy="756285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777F474-D1C7-412F-A556-CDF6B4CF9FC1}">
          <p14:sldIdLst>
            <p14:sldId id="602"/>
            <p14:sldId id="640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48"/>
            <p14:sldId id="649"/>
            <p14:sldId id="651"/>
            <p14:sldId id="650"/>
            <p14:sldId id="629"/>
            <p14:sldId id="647"/>
          </p14:sldIdLst>
        </p14:section>
        <p14:section name="Backup" id="{7F2A7FE0-208B-42E2-AC31-041A54E08BEC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894" userDrawn="1">
          <p15:clr>
            <a:srgbClr val="A4A3A4"/>
          </p15:clr>
        </p15:guide>
        <p15:guide id="2" pos="344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a Hong" initials="LH" lastIdx="1" clrIdx="0">
    <p:extLst/>
  </p:cmAuthor>
  <p:cmAuthor id="2" name="Sandra Koch" initials="SK" lastIdx="21" clrIdx="1">
    <p:extLst>
      <p:ext uri="{19B8F6BF-5375-455C-9EA6-DF929625EA0E}">
        <p15:presenceInfo xmlns="" xmlns:p15="http://schemas.microsoft.com/office/powerpoint/2012/main" userId="772dc5e2682b7c0e" providerId="Windows Live"/>
      </p:ext>
    </p:extLst>
  </p:cmAuthor>
  <p:cmAuthor id="3" name="Fabian" initials="F.L." lastIdx="1" clrIdx="2">
    <p:extLst>
      <p:ext uri="{19B8F6BF-5375-455C-9EA6-DF929625EA0E}">
        <p15:presenceInfo xmlns="" xmlns:p15="http://schemas.microsoft.com/office/powerpoint/2012/main" userId="Fabi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C3C8"/>
    <a:srgbClr val="DE7CFC"/>
    <a:srgbClr val="102379"/>
    <a:srgbClr val="DBF010"/>
    <a:srgbClr val="1E4A76"/>
    <a:srgbClr val="215284"/>
    <a:srgbClr val="C8C8C8"/>
    <a:srgbClr val="FFA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73" autoAdjust="0"/>
    <p:restoredTop sz="85743" autoAdjust="0"/>
  </p:normalViewPr>
  <p:slideViewPr>
    <p:cSldViewPr>
      <p:cViewPr>
        <p:scale>
          <a:sx n="96" d="100"/>
          <a:sy n="96" d="100"/>
        </p:scale>
        <p:origin x="-66" y="72"/>
      </p:cViewPr>
      <p:guideLst>
        <p:guide orient="horz" pos="894"/>
        <p:guide pos="34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1920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877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6599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r>
              <a:rPr lang="de-DE" dirty="0" smtClean="0"/>
              <a:t>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Star Wars I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similar movies solely based on the abstract are Star Wars II, Star Wars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film, Return of the Jedi, The Empire Strikes Back and The Big Fisherman.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Inception returns Inception as best fit and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Infection, Incognito, Inchon and Inspector as closest movie names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807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5210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"/>
          <p:cNvSpPr/>
          <p:nvPr userDrawn="1"/>
        </p:nvSpPr>
        <p:spPr>
          <a:xfrm>
            <a:off x="900569" y="1527810"/>
            <a:ext cx="8877300" cy="4459605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1528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2506352" y="2645625"/>
            <a:ext cx="6434842" cy="446276"/>
          </a:xfrm>
        </p:spPr>
        <p:txBody>
          <a:bodyPr/>
          <a:lstStyle>
            <a:lvl1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9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 dirty="0"/>
              <a:t>Insert Title here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2511030" y="3895526"/>
            <a:ext cx="5202237" cy="312265"/>
          </a:xfrm>
        </p:spPr>
        <p:txBody>
          <a:bodyPr/>
          <a:lstStyle>
            <a:lvl1pPr>
              <a:defRPr/>
            </a:lvl1pPr>
          </a:lstStyle>
          <a:p>
            <a:pPr marL="12700" marR="5080">
              <a:lnSpc>
                <a:spcPct val="125000"/>
              </a:lnSpc>
            </a:pPr>
            <a:r>
              <a:rPr lang="en-US" sz="1800" noProof="0" dirty="0">
                <a:solidFill>
                  <a:schemeClr val="bg1"/>
                </a:solidFill>
                <a:latin typeface="Arial"/>
                <a:cs typeface="Arial"/>
              </a:rPr>
              <a:t>Insert your Description here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F49FB00D-E316-41AD-883D-9362BD779C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305" y="611774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04735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3870" userDrawn="1">
          <p15:clr>
            <a:srgbClr val="FBAE40"/>
          </p15:clr>
        </p15:guide>
        <p15:guide id="2" pos="3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3"/>
          <p:cNvSpPr/>
          <p:nvPr userDrawn="1"/>
        </p:nvSpPr>
        <p:spPr>
          <a:xfrm>
            <a:off x="-43320" y="809625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 userDrawn="1"/>
        </p:nvSpPr>
        <p:spPr>
          <a:xfrm>
            <a:off x="-43320" y="6015609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5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/>
          <p:cNvSpPr txBox="1">
            <a:spLocks noGrp="1"/>
          </p:cNvSpPr>
          <p:nvPr>
            <p:ph type="sldNum" sz="quarter" idx="4294967295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mtClean="0"/>
              <a:t>‹Nr.›</a:t>
            </a:fld>
            <a:endParaRPr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546100" y="352425"/>
            <a:ext cx="9601200" cy="369332"/>
          </a:xfrm>
        </p:spPr>
        <p:txBody>
          <a:bodyPr anchor="b"/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Agenda</a:t>
            </a:r>
          </a:p>
        </p:txBody>
      </p:sp>
      <p:sp>
        <p:nvSpPr>
          <p:cNvPr id="11" name="object 7"/>
          <p:cNvSpPr txBox="1"/>
          <p:nvPr userDrawn="1"/>
        </p:nvSpPr>
        <p:spPr>
          <a:xfrm>
            <a:off x="546100" y="6112823"/>
            <a:ext cx="2947035" cy="5709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de-DE" sz="1100" b="1" dirty="0" smtClean="0">
                <a:latin typeface="Times New Roman"/>
                <a:cs typeface="Times New Roman"/>
              </a:rPr>
              <a:t>Movie </a:t>
            </a:r>
            <a:r>
              <a:rPr lang="de-DE" sz="1100" b="1" dirty="0" err="1" smtClean="0">
                <a:latin typeface="Times New Roman"/>
                <a:cs typeface="Times New Roman"/>
              </a:rPr>
              <a:t>Recommender</a:t>
            </a:r>
            <a:endParaRPr lang="de-DE" sz="1100" b="1" dirty="0" smtClean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sz="850" dirty="0" smtClean="0">
              <a:latin typeface="Times New Roman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de-DE" sz="1100" spc="-5" dirty="0" err="1" smtClean="0">
                <a:latin typeface="Times New Roman"/>
                <a:cs typeface="Times New Roman"/>
              </a:rPr>
              <a:t>Semantic</a:t>
            </a:r>
            <a:r>
              <a:rPr lang="de-DE" sz="1100" spc="-5" dirty="0" smtClean="0">
                <a:latin typeface="Times New Roman"/>
                <a:cs typeface="Times New Roman"/>
              </a:rPr>
              <a:t> Web Technologies</a:t>
            </a:r>
            <a:endParaRPr lang="de-DE" sz="1100" spc="-5" dirty="0">
              <a:latin typeface="Times New Roman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de-DE" sz="1100" spc="-5" dirty="0">
                <a:latin typeface="Times New Roman"/>
                <a:cs typeface="Times New Roman"/>
              </a:rPr>
              <a:t>University </a:t>
            </a:r>
            <a:r>
              <a:rPr lang="de-DE" sz="1100" spc="-5" dirty="0" err="1">
                <a:latin typeface="Times New Roman"/>
                <a:cs typeface="Times New Roman"/>
              </a:rPr>
              <a:t>of</a:t>
            </a:r>
            <a:r>
              <a:rPr lang="de-DE" sz="1100" spc="-5" dirty="0">
                <a:latin typeface="Times New Roman"/>
                <a:cs typeface="Times New Roman"/>
              </a:rPr>
              <a:t> Mannheim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xmlns="" id="{1A4E3F31-32D4-4656-9816-0F477674154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736" y="6112823"/>
            <a:ext cx="824564" cy="8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1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552725" y="81356"/>
            <a:ext cx="9594575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52725" y="970776"/>
            <a:ext cx="9594575" cy="276999"/>
          </a:xfrm>
        </p:spPr>
        <p:txBody>
          <a:bodyPr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552726" y="1434086"/>
            <a:ext cx="9594574" cy="528378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4">
            <a:extLst>
              <a:ext uri="{FF2B5EF4-FFF2-40B4-BE49-F238E27FC236}">
                <a16:creationId xmlns:a16="http://schemas.microsoft.com/office/drawing/2014/main" xmlns="" id="{E7D0604E-E1FD-4388-AC17-65228C8D8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6138" y="6904716"/>
            <a:ext cx="407669" cy="153888"/>
          </a:xfrm>
        </p:spPr>
        <p:txBody>
          <a:bodyPr anchor="ctr"/>
          <a:lstStyle>
            <a:lvl1pPr>
              <a:defRPr sz="1000" b="1"/>
            </a:lvl1pPr>
          </a:lstStyle>
          <a:p>
            <a:pPr marL="25400"/>
            <a:fld id="{81D60167-4931-47E6-BA6A-407CBD079E47}" type="slidenum">
              <a:rPr lang="en-US" smtClean="0"/>
              <a:pPr marL="25400"/>
              <a:t>‹Nr.›</a:t>
            </a:fld>
            <a:endParaRPr lang="en-US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xmlns="" id="{203A3CA5-736D-4892-A156-5CADBE1A1568}"/>
              </a:ext>
            </a:extLst>
          </p:cNvPr>
          <p:cNvSpPr/>
          <p:nvPr userDrawn="1"/>
        </p:nvSpPr>
        <p:spPr>
          <a:xfrm>
            <a:off x="-43320" y="895398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xmlns="" id="{3E65A8C6-089D-4C95-8AC7-3CEAA2B9DEEA}"/>
              </a:ext>
            </a:extLst>
          </p:cNvPr>
          <p:cNvCxnSpPr>
            <a:cxnSpLocks/>
          </p:cNvCxnSpPr>
          <p:nvPr userDrawn="1"/>
        </p:nvCxnSpPr>
        <p:spPr>
          <a:xfrm>
            <a:off x="9867265" y="6840136"/>
            <a:ext cx="0" cy="22026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bject 3">
            <a:extLst>
              <a:ext uri="{FF2B5EF4-FFF2-40B4-BE49-F238E27FC236}">
                <a16:creationId xmlns:a16="http://schemas.microsoft.com/office/drawing/2014/main" xmlns="" id="{7C5EBC0D-8066-4B5E-9E09-2881A3B051D6}"/>
              </a:ext>
            </a:extLst>
          </p:cNvPr>
          <p:cNvSpPr/>
          <p:nvPr userDrawn="1"/>
        </p:nvSpPr>
        <p:spPr>
          <a:xfrm>
            <a:off x="-43320" y="6792697"/>
            <a:ext cx="10763047" cy="0"/>
          </a:xfrm>
          <a:custGeom>
            <a:avLst/>
            <a:gdLst/>
            <a:ahLst/>
            <a:cxnLst/>
            <a:rect l="l" t="t" r="r" b="b"/>
            <a:pathLst>
              <a:path w="8895080">
                <a:moveTo>
                  <a:pt x="0" y="0"/>
                </a:moveTo>
                <a:lnTo>
                  <a:pt x="8894826" y="0"/>
                </a:lnTo>
              </a:path>
            </a:pathLst>
          </a:custGeom>
          <a:ln w="20320">
            <a:solidFill>
              <a:srgbClr val="21528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3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1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5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Textplatzhalter 20"/>
          <p:cNvSpPr>
            <a:spLocks noGrp="1" noChangeAspect="1"/>
          </p:cNvSpPr>
          <p:nvPr>
            <p:ph type="body" sz="quarter" idx="15"/>
          </p:nvPr>
        </p:nvSpPr>
        <p:spPr>
          <a:xfrm>
            <a:off x="5642226" y="2146300"/>
            <a:ext cx="4314826" cy="45307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Quelle: APA!!!</a:t>
            </a:r>
          </a:p>
        </p:txBody>
      </p:sp>
      <p:sp>
        <p:nvSpPr>
          <p:cNvPr id="8" name="Foliennummernplatzhalter 4">
            <a:extLst>
              <a:ext uri="{FF2B5EF4-FFF2-40B4-BE49-F238E27FC236}">
                <a16:creationId xmlns:a16="http://schemas.microsoft.com/office/drawing/2014/main" xmlns="" id="{112476B6-A6C4-4FD6-82A4-3FC1300A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101600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en-US" smtClean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6"/>
          <p:cNvSpPr>
            <a:spLocks noGrp="1" noChangeAspect="1"/>
          </p:cNvSpPr>
          <p:nvPr>
            <p:ph type="body" sz="quarter" idx="10" hasCustomPrompt="1"/>
          </p:nvPr>
        </p:nvSpPr>
        <p:spPr>
          <a:xfrm>
            <a:off x="880110" y="779430"/>
            <a:ext cx="9076943" cy="738664"/>
          </a:xfrm>
        </p:spPr>
        <p:txBody>
          <a:bodyPr/>
          <a:lstStyle>
            <a:lvl1pPr>
              <a:defRPr sz="2400" b="1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Action title</a:t>
            </a:r>
          </a:p>
          <a:p>
            <a:pPr lvl="0"/>
            <a:endParaRPr lang="de-DE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879479" y="1638991"/>
            <a:ext cx="9077573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Sub title</a:t>
            </a:r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3" hasCustomPrompt="1"/>
          </p:nvPr>
        </p:nvSpPr>
        <p:spPr>
          <a:xfrm>
            <a:off x="879475" y="6856413"/>
            <a:ext cx="9077324" cy="138499"/>
          </a:xfrm>
        </p:spPr>
        <p:txBody>
          <a:bodyPr/>
          <a:lstStyle>
            <a:lvl1pPr>
              <a:defRPr sz="9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Source: APA!!!</a:t>
            </a:r>
          </a:p>
        </p:txBody>
      </p:sp>
      <p:sp>
        <p:nvSpPr>
          <p:cNvPr id="25" name="Textplatzhalter 20"/>
          <p:cNvSpPr>
            <a:spLocks noGrp="1" noChangeAspect="1"/>
          </p:cNvSpPr>
          <p:nvPr>
            <p:ph type="body" sz="quarter" idx="14"/>
          </p:nvPr>
        </p:nvSpPr>
        <p:spPr>
          <a:xfrm>
            <a:off x="879474" y="2146300"/>
            <a:ext cx="9077325" cy="2769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endParaRPr lang="de-DE" dirty="0"/>
          </a:p>
        </p:txBody>
      </p:sp>
      <p:sp>
        <p:nvSpPr>
          <p:cNvPr id="30" name="Textfeld 1">
            <a:extLst>
              <a:ext uri="{FF2B5EF4-FFF2-40B4-BE49-F238E27FC236}">
                <a16:creationId xmlns:a16="http://schemas.microsoft.com/office/drawing/2014/main" xmlns="" id="{E27A0574-4269-40E7-9474-E8CC57740690}"/>
              </a:ext>
            </a:extLst>
          </p:cNvPr>
          <p:cNvSpPr txBox="1"/>
          <p:nvPr userDrawn="1"/>
        </p:nvSpPr>
        <p:spPr>
          <a:xfrm>
            <a:off x="5880099" y="4001949"/>
            <a:ext cx="3200400" cy="5852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39,0</a:t>
            </a:r>
          </a:p>
          <a:p>
            <a:pPr marL="12700" marR="5080" algn="ctr">
              <a:lnSpc>
                <a:spcPts val="2400"/>
              </a:lnSpc>
            </a:pP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Textfeld 1">
            <a:extLst>
              <a:ext uri="{FF2B5EF4-FFF2-40B4-BE49-F238E27FC236}">
                <a16:creationId xmlns:a16="http://schemas.microsoft.com/office/drawing/2014/main" xmlns="" id="{570AB799-10F1-47D6-A45D-2538EE05721F}"/>
              </a:ext>
            </a:extLst>
          </p:cNvPr>
          <p:cNvSpPr txBox="1"/>
          <p:nvPr userDrawn="1"/>
        </p:nvSpPr>
        <p:spPr>
          <a:xfrm>
            <a:off x="6490313" y="4928424"/>
            <a:ext cx="197997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33,2</a:t>
            </a:r>
          </a:p>
        </p:txBody>
      </p:sp>
      <p:sp>
        <p:nvSpPr>
          <p:cNvPr id="32" name="Textfeld 1">
            <a:extLst>
              <a:ext uri="{FF2B5EF4-FFF2-40B4-BE49-F238E27FC236}">
                <a16:creationId xmlns:a16="http://schemas.microsoft.com/office/drawing/2014/main" xmlns="" id="{5822D9A0-50B7-4EDE-9484-1F2923198E1B}"/>
              </a:ext>
            </a:extLst>
          </p:cNvPr>
          <p:cNvSpPr txBox="1"/>
          <p:nvPr userDrawn="1"/>
        </p:nvSpPr>
        <p:spPr>
          <a:xfrm>
            <a:off x="4401478" y="5846835"/>
            <a:ext cx="3200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12700" marR="5080" algn="ctr">
              <a:lnSpc>
                <a:spcPts val="2400"/>
              </a:lnSpc>
            </a:pPr>
            <a:r>
              <a:rPr lang="de-DE" sz="1600" b="1" spc="-5" dirty="0">
                <a:solidFill>
                  <a:schemeClr val="bg1"/>
                </a:solidFill>
                <a:latin typeface="Arial"/>
                <a:cs typeface="Arial"/>
              </a:rPr>
              <a:t>  4,9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xmlns="" id="{E3068F4B-C012-418C-B3CC-47C7A2EB7418}"/>
              </a:ext>
            </a:extLst>
          </p:cNvPr>
          <p:cNvSpPr txBox="1"/>
          <p:nvPr userDrawn="1"/>
        </p:nvSpPr>
        <p:spPr>
          <a:xfrm>
            <a:off x="1148946" y="2727393"/>
            <a:ext cx="1912341" cy="2834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b="1" spc="-5" dirty="0">
                <a:solidFill>
                  <a:schemeClr val="bg1"/>
                </a:solidFill>
                <a:cs typeface="Arial"/>
              </a:rPr>
              <a:t>ZZ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xmlns="" id="{57C16CCB-7094-411E-BD40-E1973D976CAA}"/>
              </a:ext>
            </a:extLst>
          </p:cNvPr>
          <p:cNvSpPr txBox="1"/>
          <p:nvPr userDrawn="1"/>
        </p:nvSpPr>
        <p:spPr>
          <a:xfrm>
            <a:off x="1155700" y="3781425"/>
            <a:ext cx="1915768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xmlns="" id="{9B520F18-9741-49A8-B2B8-446154BA2CD5}"/>
              </a:ext>
            </a:extLst>
          </p:cNvPr>
          <p:cNvSpPr txBox="1"/>
          <p:nvPr userDrawn="1"/>
        </p:nvSpPr>
        <p:spPr>
          <a:xfrm>
            <a:off x="1155700" y="5048668"/>
            <a:ext cx="1905000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98450" marR="5080" indent="-285750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</a:rPr>
              <a:t>ZZ</a:t>
            </a:r>
            <a:endParaRPr lang="de-DE" sz="1600" b="1" spc="-5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7" name="Textplatzhalter 5">
            <a:extLst>
              <a:ext uri="{FF2B5EF4-FFF2-40B4-BE49-F238E27FC236}">
                <a16:creationId xmlns:a16="http://schemas.microsoft.com/office/drawing/2014/main" xmlns="" id="{A33A519E-DAE4-4BBE-8CE3-9C6F7828A5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31875" y="7008813"/>
            <a:ext cx="9077324" cy="276999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55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4670" y="7033450"/>
            <a:ext cx="2459482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35756" y="7033450"/>
            <a:ext cx="3421887" cy="276999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709029" y="7200366"/>
            <a:ext cx="179070" cy="92333"/>
          </a:xfrm>
        </p:spPr>
        <p:txBody>
          <a:bodyPr/>
          <a:lstStyle/>
          <a:p>
            <a:fld id="{AE127A91-63CE-489B-A9B2-FAC81C361E1B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xmlns="" id="{79AB8D49-4C79-4C07-B69A-F60DE2025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16" y="124613"/>
            <a:ext cx="10103646" cy="90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58DAA50E-CC5B-4C8A-9985-925AF2F89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16" y="1403923"/>
            <a:ext cx="10103646" cy="549785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2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79481" y="779430"/>
            <a:ext cx="8934437" cy="609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74972" y="2745668"/>
            <a:ext cx="8743454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7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709029" y="7200366"/>
            <a:ext cx="179070" cy="101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‹Nr.›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4" r:id="rId2"/>
    <p:sldLayoutId id="2147483662" r:id="rId3"/>
    <p:sldLayoutId id="2147483663" r:id="rId4"/>
    <p:sldLayoutId id="2147483674" r:id="rId5"/>
    <p:sldLayoutId id="2147483675" r:id="rId6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2645625"/>
            <a:ext cx="6434842" cy="492443"/>
          </a:xfrm>
        </p:spPr>
        <p:txBody>
          <a:bodyPr/>
          <a:lstStyle/>
          <a:p>
            <a:r>
              <a:rPr lang="de-DE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Linked</a:t>
            </a:r>
            <a:r>
              <a:rPr lang="de-DE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Movie </a:t>
            </a:r>
            <a:r>
              <a:rPr lang="de-DE" sz="32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Recommender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F2349EA0-C788-4356-83DE-A8833AD556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36578" y="3895526"/>
            <a:ext cx="5202237" cy="553998"/>
          </a:xfrm>
        </p:spPr>
        <p:txBody>
          <a:bodyPr/>
          <a:lstStyle/>
          <a:p>
            <a:r>
              <a:rPr lang="de-DE" dirty="0" err="1" smtClean="0"/>
              <a:t>Semantic</a:t>
            </a:r>
            <a:r>
              <a:rPr lang="de-DE" dirty="0" smtClean="0"/>
              <a:t> Web Technologies</a:t>
            </a:r>
            <a:endParaRPr lang="de-DE" dirty="0"/>
          </a:p>
          <a:p>
            <a:r>
              <a:rPr lang="de-DE" dirty="0" smtClean="0"/>
              <a:t>Fall Semester 2018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4F43DB9-684D-445A-8630-5AC7FF9E69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877887" y="6112823"/>
            <a:ext cx="3827441" cy="849463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en-US" sz="1100" spc="-5" dirty="0" smtClean="0">
                <a:solidFill>
                  <a:schemeClr val="tx1"/>
                </a:solidFill>
                <a:latin typeface="+mj-lt"/>
                <a:cs typeface="Times New Roman"/>
              </a:rPr>
              <a:t>Patrick </a:t>
            </a:r>
            <a:r>
              <a:rPr lang="en-US" sz="1100" spc="-5" dirty="0">
                <a:solidFill>
                  <a:schemeClr val="tx1"/>
                </a:solidFill>
                <a:latin typeface="+mj-lt"/>
                <a:cs typeface="Times New Roman"/>
              </a:rPr>
              <a:t>Heinze, </a:t>
            </a:r>
            <a:r>
              <a:rPr lang="en-US" sz="1100" spc="-5" dirty="0" smtClean="0">
                <a:solidFill>
                  <a:schemeClr val="tx1"/>
                </a:solidFill>
                <a:latin typeface="+mj-lt"/>
                <a:cs typeface="Times New Roman"/>
              </a:rPr>
              <a:t>Anh Le, Leon </a:t>
            </a:r>
            <a:r>
              <a:rPr lang="en-US" sz="1100" spc="-5" dirty="0" err="1" smtClean="0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en-US" sz="1100" spc="-5" dirty="0" smtClean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>
                <a:solidFill>
                  <a:schemeClr val="tx1"/>
                </a:solidFill>
                <a:latin typeface="+mj-lt"/>
                <a:cs typeface="Times New Roman"/>
              </a:rPr>
              <a:t>3</a:t>
            </a:r>
            <a:r>
              <a:rPr lang="de-DE" sz="1100" spc="-5" dirty="0" smtClean="0">
                <a:solidFill>
                  <a:schemeClr val="tx1"/>
                </a:solidFill>
                <a:latin typeface="+mj-lt"/>
                <a:cs typeface="Times New Roman"/>
              </a:rPr>
              <a:t>th </a:t>
            </a:r>
            <a:r>
              <a:rPr lang="de-DE" sz="1100" spc="-5" dirty="0" err="1" smtClean="0">
                <a:solidFill>
                  <a:schemeClr val="tx1"/>
                </a:solidFill>
                <a:latin typeface="+mj-lt"/>
                <a:cs typeface="Times New Roman"/>
              </a:rPr>
              <a:t>December</a:t>
            </a:r>
            <a:r>
              <a:rPr lang="de-DE" sz="1100" spc="-5" dirty="0" smtClean="0">
                <a:solidFill>
                  <a:schemeClr val="tx1"/>
                </a:solidFill>
                <a:latin typeface="+mj-lt"/>
                <a:cs typeface="Times New Roman"/>
              </a:rPr>
              <a:t> 2018</a:t>
            </a: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"/>
              </a:spcBef>
            </a:pPr>
            <a:endParaRPr lang="en-US" sz="1100" dirty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spc="-5" dirty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0410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10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2) </a:t>
            </a:r>
            <a:r>
              <a:rPr lang="de-DE" dirty="0" err="1" smtClean="0"/>
              <a:t>Recommendation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– Linear </a:t>
            </a:r>
            <a:r>
              <a:rPr lang="de-DE" dirty="0" err="1" smtClean="0"/>
              <a:t>Combination</a:t>
            </a:r>
            <a:r>
              <a:rPr lang="de-DE" dirty="0" smtClean="0"/>
              <a:t> </a:t>
            </a:r>
            <a:endParaRPr lang="de-DE" dirty="0"/>
          </a:p>
        </p:txBody>
      </p:sp>
      <p:grpSp>
        <p:nvGrpSpPr>
          <p:cNvPr id="45" name="Gruppieren 44"/>
          <p:cNvGrpSpPr/>
          <p:nvPr/>
        </p:nvGrpSpPr>
        <p:grpSpPr>
          <a:xfrm>
            <a:off x="2761" y="949513"/>
            <a:ext cx="1917700" cy="317312"/>
            <a:chOff x="2761" y="809625"/>
            <a:chExt cx="1917700" cy="317312"/>
          </a:xfrm>
        </p:grpSpPr>
        <p:sp>
          <p:nvSpPr>
            <p:cNvPr id="8" name="Pfeil nach rechts 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0" name="Textfeld 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Director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6" name="Gruppieren 45"/>
          <p:cNvGrpSpPr/>
          <p:nvPr/>
        </p:nvGrpSpPr>
        <p:grpSpPr>
          <a:xfrm>
            <a:off x="4969" y="1205425"/>
            <a:ext cx="1917700" cy="317312"/>
            <a:chOff x="2761" y="809625"/>
            <a:chExt cx="1917700" cy="317312"/>
          </a:xfrm>
        </p:grpSpPr>
        <p:sp>
          <p:nvSpPr>
            <p:cNvPr id="47" name="Pfeil nach rechts 4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48" name="Textfeld 47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Distributors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-2208" y="1482913"/>
            <a:ext cx="1917700" cy="317312"/>
            <a:chOff x="2761" y="809625"/>
            <a:chExt cx="1917700" cy="317312"/>
          </a:xfrm>
        </p:grpSpPr>
        <p:sp>
          <p:nvSpPr>
            <p:cNvPr id="50" name="Pfeil nach rechts 4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1" name="Textfeld 50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Composers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2" name="Gruppieren 51"/>
          <p:cNvGrpSpPr/>
          <p:nvPr/>
        </p:nvGrpSpPr>
        <p:grpSpPr>
          <a:xfrm>
            <a:off x="0" y="1738825"/>
            <a:ext cx="1917700" cy="317312"/>
            <a:chOff x="2761" y="809625"/>
            <a:chExt cx="1917700" cy="317312"/>
          </a:xfrm>
        </p:grpSpPr>
        <p:sp>
          <p:nvSpPr>
            <p:cNvPr id="53" name="Pfeil nach rechts 5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Companies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5" name="Gruppieren 54"/>
          <p:cNvGrpSpPr/>
          <p:nvPr/>
        </p:nvGrpSpPr>
        <p:grpSpPr>
          <a:xfrm>
            <a:off x="-2208" y="2029110"/>
            <a:ext cx="1917700" cy="317312"/>
            <a:chOff x="2761" y="809625"/>
            <a:chExt cx="1917700" cy="317312"/>
          </a:xfrm>
        </p:grpSpPr>
        <p:sp>
          <p:nvSpPr>
            <p:cNvPr id="56" name="Pfeil nach rechts 5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57" name="Textfeld 56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Writers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58" name="Gruppieren 57"/>
          <p:cNvGrpSpPr/>
          <p:nvPr/>
        </p:nvGrpSpPr>
        <p:grpSpPr>
          <a:xfrm>
            <a:off x="0" y="2285022"/>
            <a:ext cx="1917700" cy="317312"/>
            <a:chOff x="2761" y="809625"/>
            <a:chExt cx="1917700" cy="317312"/>
          </a:xfrm>
        </p:grpSpPr>
        <p:sp>
          <p:nvSpPr>
            <p:cNvPr id="59" name="Pfeil nach rechts 5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0" name="Textfeld 5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Year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1" name="Gruppieren 60"/>
          <p:cNvGrpSpPr/>
          <p:nvPr/>
        </p:nvGrpSpPr>
        <p:grpSpPr>
          <a:xfrm>
            <a:off x="-7177" y="2562510"/>
            <a:ext cx="1917700" cy="317312"/>
            <a:chOff x="2761" y="809625"/>
            <a:chExt cx="1917700" cy="317312"/>
          </a:xfrm>
        </p:grpSpPr>
        <p:sp>
          <p:nvSpPr>
            <p:cNvPr id="62" name="Pfeil nach rechts 6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3" name="Textfeld 62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Producers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4" name="Gruppieren 63"/>
          <p:cNvGrpSpPr/>
          <p:nvPr/>
        </p:nvGrpSpPr>
        <p:grpSpPr>
          <a:xfrm>
            <a:off x="-4969" y="2818422"/>
            <a:ext cx="1917700" cy="317312"/>
            <a:chOff x="2761" y="809625"/>
            <a:chExt cx="1917700" cy="317312"/>
          </a:xfrm>
        </p:grpSpPr>
        <p:sp>
          <p:nvSpPr>
            <p:cNvPr id="65" name="Pfeil nach rechts 64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6" name="Textfeld 65"/>
            <p:cNvSpPr txBox="1"/>
            <p:nvPr/>
          </p:nvSpPr>
          <p:spPr>
            <a:xfrm>
              <a:off x="429591" y="809625"/>
              <a:ext cx="990600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Studios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67" name="Gruppieren 66"/>
          <p:cNvGrpSpPr/>
          <p:nvPr/>
        </p:nvGrpSpPr>
        <p:grpSpPr>
          <a:xfrm>
            <a:off x="-2208" y="3083113"/>
            <a:ext cx="1917700" cy="317312"/>
            <a:chOff x="2761" y="809625"/>
            <a:chExt cx="1917700" cy="317312"/>
          </a:xfrm>
        </p:grpSpPr>
        <p:sp>
          <p:nvSpPr>
            <p:cNvPr id="68" name="Pfeil nach rechts 67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69" name="Textfeld 68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Awards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0" name="Gruppieren 69"/>
          <p:cNvGrpSpPr/>
          <p:nvPr/>
        </p:nvGrpSpPr>
        <p:grpSpPr>
          <a:xfrm>
            <a:off x="0" y="3339025"/>
            <a:ext cx="1917700" cy="317312"/>
            <a:chOff x="2761" y="809625"/>
            <a:chExt cx="1917700" cy="317312"/>
          </a:xfrm>
        </p:grpSpPr>
        <p:sp>
          <p:nvSpPr>
            <p:cNvPr id="71" name="Pfeil nach rechts 70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2" name="Textfeld 71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Nominations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3" name="Gruppieren 72"/>
          <p:cNvGrpSpPr/>
          <p:nvPr/>
        </p:nvGrpSpPr>
        <p:grpSpPr>
          <a:xfrm>
            <a:off x="-7177" y="3616513"/>
            <a:ext cx="1917700" cy="317312"/>
            <a:chOff x="2761" y="809625"/>
            <a:chExt cx="1917700" cy="317312"/>
          </a:xfrm>
        </p:grpSpPr>
        <p:sp>
          <p:nvSpPr>
            <p:cNvPr id="74" name="Pfeil nach rechts 73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429590" y="809625"/>
              <a:ext cx="126944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- </a:t>
              </a: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DBPedia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6" name="Gruppieren 75"/>
          <p:cNvGrpSpPr/>
          <p:nvPr/>
        </p:nvGrpSpPr>
        <p:grpSpPr>
          <a:xfrm>
            <a:off x="-4969" y="3872425"/>
            <a:ext cx="1917700" cy="317312"/>
            <a:chOff x="2761" y="809625"/>
            <a:chExt cx="1917700" cy="317312"/>
          </a:xfrm>
        </p:grpSpPr>
        <p:sp>
          <p:nvSpPr>
            <p:cNvPr id="77" name="Pfeil nach rechts 76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78" name="Textfeld 77"/>
            <p:cNvSpPr txBox="1"/>
            <p:nvPr/>
          </p:nvSpPr>
          <p:spPr>
            <a:xfrm>
              <a:off x="429591" y="809625"/>
              <a:ext cx="1267238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Actors</a:t>
              </a:r>
              <a:r>
                <a:rPr lang="de-DE" sz="1200" b="1" spc="-5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- </a:t>
              </a: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WikiData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79" name="Gruppieren 78"/>
          <p:cNvGrpSpPr/>
          <p:nvPr/>
        </p:nvGrpSpPr>
        <p:grpSpPr>
          <a:xfrm>
            <a:off x="-4416" y="4149913"/>
            <a:ext cx="1917700" cy="317312"/>
            <a:chOff x="2761" y="809625"/>
            <a:chExt cx="1917700" cy="317312"/>
          </a:xfrm>
        </p:grpSpPr>
        <p:sp>
          <p:nvSpPr>
            <p:cNvPr id="80" name="Pfeil nach rechts 79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1" name="Textfeld 80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Genres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2" name="Gruppieren 81"/>
          <p:cNvGrpSpPr/>
          <p:nvPr/>
        </p:nvGrpSpPr>
        <p:grpSpPr>
          <a:xfrm>
            <a:off x="-2208" y="4405825"/>
            <a:ext cx="1917700" cy="317312"/>
            <a:chOff x="2761" y="809625"/>
            <a:chExt cx="1917700" cy="317312"/>
          </a:xfrm>
        </p:grpSpPr>
        <p:sp>
          <p:nvSpPr>
            <p:cNvPr id="83" name="Pfeil nach rechts 8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4" name="Textfeld 83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Gross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5" name="Gruppieren 84"/>
          <p:cNvGrpSpPr/>
          <p:nvPr/>
        </p:nvGrpSpPr>
        <p:grpSpPr>
          <a:xfrm>
            <a:off x="-9385" y="4683313"/>
            <a:ext cx="1917700" cy="317312"/>
            <a:chOff x="2761" y="809625"/>
            <a:chExt cx="1917700" cy="317312"/>
          </a:xfrm>
        </p:grpSpPr>
        <p:sp>
          <p:nvSpPr>
            <p:cNvPr id="86" name="Pfeil nach rechts 85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Subjects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88" name="Gruppieren 87"/>
          <p:cNvGrpSpPr/>
          <p:nvPr/>
        </p:nvGrpSpPr>
        <p:grpSpPr>
          <a:xfrm>
            <a:off x="-7177" y="4939225"/>
            <a:ext cx="1917700" cy="317312"/>
            <a:chOff x="2761" y="809625"/>
            <a:chExt cx="1917700" cy="317312"/>
          </a:xfrm>
        </p:grpSpPr>
        <p:sp>
          <p:nvSpPr>
            <p:cNvPr id="89" name="Pfeil nach rechts 88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0" name="Textfeld 89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FSK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91" name="Gruppieren 90"/>
          <p:cNvGrpSpPr/>
          <p:nvPr/>
        </p:nvGrpSpPr>
        <p:grpSpPr>
          <a:xfrm>
            <a:off x="0" y="5216713"/>
            <a:ext cx="1917700" cy="317312"/>
            <a:chOff x="2761" y="809625"/>
            <a:chExt cx="1917700" cy="317312"/>
          </a:xfrm>
        </p:grpSpPr>
        <p:sp>
          <p:nvSpPr>
            <p:cNvPr id="92" name="Pfeil nach rechts 91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93" name="Textfeld 92"/>
            <p:cNvSpPr txBox="1"/>
            <p:nvPr/>
          </p:nvSpPr>
          <p:spPr>
            <a:xfrm>
              <a:off x="429591" y="809625"/>
              <a:ext cx="990600" cy="26590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Languages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122" name="Gruppieren 121"/>
          <p:cNvGrpSpPr/>
          <p:nvPr/>
        </p:nvGrpSpPr>
        <p:grpSpPr>
          <a:xfrm>
            <a:off x="1924196" y="971729"/>
            <a:ext cx="425306" cy="303357"/>
            <a:chOff x="3060700" y="1605232"/>
            <a:chExt cx="1739814" cy="1714191"/>
          </a:xfrm>
        </p:grpSpPr>
        <p:sp>
          <p:nvSpPr>
            <p:cNvPr id="97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98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99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00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3" name="Gruppieren 122"/>
          <p:cNvGrpSpPr/>
          <p:nvPr/>
        </p:nvGrpSpPr>
        <p:grpSpPr>
          <a:xfrm>
            <a:off x="1924196" y="1242289"/>
            <a:ext cx="425306" cy="303357"/>
            <a:chOff x="3060700" y="1605232"/>
            <a:chExt cx="1739814" cy="1714191"/>
          </a:xfrm>
        </p:grpSpPr>
        <p:sp>
          <p:nvSpPr>
            <p:cNvPr id="124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25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26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27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29" name="Gruppieren 128"/>
          <p:cNvGrpSpPr/>
          <p:nvPr/>
        </p:nvGrpSpPr>
        <p:grpSpPr>
          <a:xfrm>
            <a:off x="1924196" y="1512849"/>
            <a:ext cx="425306" cy="303357"/>
            <a:chOff x="3060700" y="1605232"/>
            <a:chExt cx="1739814" cy="1714191"/>
          </a:xfrm>
        </p:grpSpPr>
        <p:sp>
          <p:nvSpPr>
            <p:cNvPr id="13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4" name="Gruppieren 133"/>
          <p:cNvGrpSpPr/>
          <p:nvPr/>
        </p:nvGrpSpPr>
        <p:grpSpPr>
          <a:xfrm>
            <a:off x="1924196" y="1783409"/>
            <a:ext cx="425306" cy="303357"/>
            <a:chOff x="3060700" y="1605232"/>
            <a:chExt cx="1739814" cy="1714191"/>
          </a:xfrm>
        </p:grpSpPr>
        <p:sp>
          <p:nvSpPr>
            <p:cNvPr id="13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3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3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3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39" name="Gruppieren 138"/>
          <p:cNvGrpSpPr/>
          <p:nvPr/>
        </p:nvGrpSpPr>
        <p:grpSpPr>
          <a:xfrm>
            <a:off x="1924196" y="2053969"/>
            <a:ext cx="425306" cy="303357"/>
            <a:chOff x="3060700" y="1605232"/>
            <a:chExt cx="1739814" cy="1714191"/>
          </a:xfrm>
        </p:grpSpPr>
        <p:sp>
          <p:nvSpPr>
            <p:cNvPr id="14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4" name="Gruppieren 143"/>
          <p:cNvGrpSpPr/>
          <p:nvPr/>
        </p:nvGrpSpPr>
        <p:grpSpPr>
          <a:xfrm>
            <a:off x="1924196" y="2324529"/>
            <a:ext cx="425306" cy="303357"/>
            <a:chOff x="3060700" y="1605232"/>
            <a:chExt cx="1739814" cy="1714191"/>
          </a:xfrm>
        </p:grpSpPr>
        <p:sp>
          <p:nvSpPr>
            <p:cNvPr id="14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4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4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4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49" name="Gruppieren 148"/>
          <p:cNvGrpSpPr/>
          <p:nvPr/>
        </p:nvGrpSpPr>
        <p:grpSpPr>
          <a:xfrm>
            <a:off x="1924196" y="2595089"/>
            <a:ext cx="425306" cy="303357"/>
            <a:chOff x="3060700" y="1605232"/>
            <a:chExt cx="1739814" cy="1714191"/>
          </a:xfrm>
        </p:grpSpPr>
        <p:sp>
          <p:nvSpPr>
            <p:cNvPr id="15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4" name="Gruppieren 153"/>
          <p:cNvGrpSpPr/>
          <p:nvPr/>
        </p:nvGrpSpPr>
        <p:grpSpPr>
          <a:xfrm>
            <a:off x="1924196" y="2865649"/>
            <a:ext cx="425306" cy="303357"/>
            <a:chOff x="3060700" y="1605232"/>
            <a:chExt cx="1739814" cy="1714191"/>
          </a:xfrm>
        </p:grpSpPr>
        <p:sp>
          <p:nvSpPr>
            <p:cNvPr id="15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5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5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5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59" name="Gruppieren 158"/>
          <p:cNvGrpSpPr/>
          <p:nvPr/>
        </p:nvGrpSpPr>
        <p:grpSpPr>
          <a:xfrm>
            <a:off x="1924196" y="3136209"/>
            <a:ext cx="425306" cy="303357"/>
            <a:chOff x="3060700" y="1605232"/>
            <a:chExt cx="1739814" cy="1714191"/>
          </a:xfrm>
        </p:grpSpPr>
        <p:sp>
          <p:nvSpPr>
            <p:cNvPr id="16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4" name="Gruppieren 163"/>
          <p:cNvGrpSpPr/>
          <p:nvPr/>
        </p:nvGrpSpPr>
        <p:grpSpPr>
          <a:xfrm>
            <a:off x="1924196" y="3406769"/>
            <a:ext cx="425306" cy="303357"/>
            <a:chOff x="3060700" y="1605232"/>
            <a:chExt cx="1739814" cy="1714191"/>
          </a:xfrm>
        </p:grpSpPr>
        <p:sp>
          <p:nvSpPr>
            <p:cNvPr id="16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6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6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6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69" name="Gruppieren 168"/>
          <p:cNvGrpSpPr/>
          <p:nvPr/>
        </p:nvGrpSpPr>
        <p:grpSpPr>
          <a:xfrm>
            <a:off x="1924196" y="3677329"/>
            <a:ext cx="425306" cy="303357"/>
            <a:chOff x="3060700" y="1605232"/>
            <a:chExt cx="1739814" cy="1714191"/>
          </a:xfrm>
        </p:grpSpPr>
        <p:sp>
          <p:nvSpPr>
            <p:cNvPr id="17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4" name="Gruppieren 173"/>
          <p:cNvGrpSpPr/>
          <p:nvPr/>
        </p:nvGrpSpPr>
        <p:grpSpPr>
          <a:xfrm>
            <a:off x="1924196" y="3947889"/>
            <a:ext cx="425306" cy="303357"/>
            <a:chOff x="3060700" y="1605232"/>
            <a:chExt cx="1739814" cy="1714191"/>
          </a:xfrm>
        </p:grpSpPr>
        <p:sp>
          <p:nvSpPr>
            <p:cNvPr id="17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7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7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7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79" name="Gruppieren 178"/>
          <p:cNvGrpSpPr/>
          <p:nvPr/>
        </p:nvGrpSpPr>
        <p:grpSpPr>
          <a:xfrm>
            <a:off x="1924196" y="4218449"/>
            <a:ext cx="425306" cy="303357"/>
            <a:chOff x="3060700" y="1605232"/>
            <a:chExt cx="1739814" cy="1714191"/>
          </a:xfrm>
        </p:grpSpPr>
        <p:sp>
          <p:nvSpPr>
            <p:cNvPr id="18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4" name="Gruppieren 183"/>
          <p:cNvGrpSpPr/>
          <p:nvPr/>
        </p:nvGrpSpPr>
        <p:grpSpPr>
          <a:xfrm>
            <a:off x="1924196" y="4489009"/>
            <a:ext cx="425306" cy="303357"/>
            <a:chOff x="3060700" y="1605232"/>
            <a:chExt cx="1739814" cy="1714191"/>
          </a:xfrm>
        </p:grpSpPr>
        <p:sp>
          <p:nvSpPr>
            <p:cNvPr id="18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8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8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08C3C8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8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89" name="Gruppieren 188"/>
          <p:cNvGrpSpPr/>
          <p:nvPr/>
        </p:nvGrpSpPr>
        <p:grpSpPr>
          <a:xfrm>
            <a:off x="1924196" y="4759569"/>
            <a:ext cx="425306" cy="303357"/>
            <a:chOff x="3060700" y="1605232"/>
            <a:chExt cx="1739814" cy="1714191"/>
          </a:xfrm>
        </p:grpSpPr>
        <p:sp>
          <p:nvSpPr>
            <p:cNvPr id="19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4" name="Gruppieren 193"/>
          <p:cNvGrpSpPr/>
          <p:nvPr/>
        </p:nvGrpSpPr>
        <p:grpSpPr>
          <a:xfrm>
            <a:off x="1924196" y="5030129"/>
            <a:ext cx="425306" cy="303357"/>
            <a:chOff x="3060700" y="1605232"/>
            <a:chExt cx="1739814" cy="1714191"/>
          </a:xfrm>
        </p:grpSpPr>
        <p:sp>
          <p:nvSpPr>
            <p:cNvPr id="195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196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197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rgbClr val="DE7CFC"/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198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199" name="Gruppieren 198"/>
          <p:cNvGrpSpPr/>
          <p:nvPr/>
        </p:nvGrpSpPr>
        <p:grpSpPr>
          <a:xfrm>
            <a:off x="1924196" y="5300695"/>
            <a:ext cx="425306" cy="303357"/>
            <a:chOff x="3060700" y="1605232"/>
            <a:chExt cx="1739814" cy="1714191"/>
          </a:xfrm>
        </p:grpSpPr>
        <p:sp>
          <p:nvSpPr>
            <p:cNvPr id="200" name="Oval 34"/>
            <p:cNvSpPr/>
            <p:nvPr/>
          </p:nvSpPr>
          <p:spPr>
            <a:xfrm>
              <a:off x="3060700" y="2608061"/>
              <a:ext cx="1739814" cy="71136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100000">
                  <a:sysClr val="window" lastClr="FFFFFF">
                    <a:alpha val="0"/>
                    <a:lumMod val="10000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043148">
                <a:defRPr/>
              </a:pPr>
              <a:endParaRPr lang="en-US" sz="21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201" name="Group 35"/>
            <p:cNvGrpSpPr/>
            <p:nvPr/>
          </p:nvGrpSpPr>
          <p:grpSpPr>
            <a:xfrm>
              <a:off x="3182070" y="1605232"/>
              <a:ext cx="1497076" cy="1411732"/>
              <a:chOff x="6019800" y="3276599"/>
              <a:chExt cx="533400" cy="5334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2" name="Oval 36"/>
              <p:cNvSpPr/>
              <p:nvPr/>
            </p:nvSpPr>
            <p:spPr>
              <a:xfrm>
                <a:off x="6019800" y="3276599"/>
                <a:ext cx="533400" cy="5334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sp>
            <p:nvSpPr>
              <p:cNvPr id="203" name="Oval 39"/>
              <p:cNvSpPr/>
              <p:nvPr/>
            </p:nvSpPr>
            <p:spPr>
              <a:xfrm>
                <a:off x="6076474" y="3294184"/>
                <a:ext cx="420053" cy="369339"/>
              </a:xfrm>
              <a:prstGeom prst="ellipse">
                <a:avLst/>
              </a:prstGeom>
              <a:gradFill>
                <a:gsLst>
                  <a:gs pos="0">
                    <a:sysClr val="window" lastClr="FFFFFF">
                      <a:lumMod val="100000"/>
                      <a:alpha val="80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</p:grpSp>
      </p:grpSp>
      <p:sp>
        <p:nvSpPr>
          <p:cNvPr id="209" name="Chevron 2"/>
          <p:cNvSpPr/>
          <p:nvPr/>
        </p:nvSpPr>
        <p:spPr>
          <a:xfrm>
            <a:off x="3898900" y="2889787"/>
            <a:ext cx="2035510" cy="742674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Y" sz="1400" dirty="0">
                <a:latin typeface="+mj-lt"/>
              </a:rPr>
              <a:t>Linear Combination</a:t>
            </a:r>
            <a:endParaRPr lang="en-US" sz="1400" dirty="0">
              <a:latin typeface="+mj-lt"/>
            </a:endParaRPr>
          </a:p>
        </p:txBody>
      </p:sp>
      <p:sp>
        <p:nvSpPr>
          <p:cNvPr id="218" name="Gleichschenkliges Dreieck 217"/>
          <p:cNvSpPr/>
          <p:nvPr/>
        </p:nvSpPr>
        <p:spPr>
          <a:xfrm rot="5400000">
            <a:off x="1131837" y="2289573"/>
            <a:ext cx="4467326" cy="1943101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9" name="AutoShape 2" descr="Image result for inception"/>
          <p:cNvSpPr>
            <a:spLocks noChangeAspect="1" noChangeArrowheads="1"/>
          </p:cNvSpPr>
          <p:nvPr/>
        </p:nvSpPr>
        <p:spPr bwMode="auto">
          <a:xfrm>
            <a:off x="155575" y="-1219200"/>
            <a:ext cx="17335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644" y="2454746"/>
            <a:ext cx="1107945" cy="1631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1" name="Pfeil nach rechts 220"/>
          <p:cNvSpPr/>
          <p:nvPr/>
        </p:nvSpPr>
        <p:spPr>
          <a:xfrm rot="5400000">
            <a:off x="3895761" y="3013823"/>
            <a:ext cx="4366871" cy="550594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latin typeface="+mj-lt"/>
              </a:rPr>
              <a:t>Ranking</a:t>
            </a:r>
            <a:endParaRPr lang="de-DE" dirty="0">
              <a:latin typeface="+mj-lt"/>
            </a:endParaRPr>
          </a:p>
        </p:txBody>
      </p:sp>
      <p:sp>
        <p:nvSpPr>
          <p:cNvPr id="220" name="AutoShape 5" descr="Image result for batman begins"/>
          <p:cNvSpPr>
            <a:spLocks noChangeAspect="1" noChangeArrowheads="1"/>
          </p:cNvSpPr>
          <p:nvPr/>
        </p:nvSpPr>
        <p:spPr bwMode="auto">
          <a:xfrm>
            <a:off x="155575" y="-1295400"/>
            <a:ext cx="19050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942" y="1105684"/>
            <a:ext cx="1272893" cy="1807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" name="AutoShape 8" descr="Image result for the prestige"/>
          <p:cNvSpPr>
            <a:spLocks noChangeAspect="1" noChangeArrowheads="1"/>
          </p:cNvSpPr>
          <p:nvPr/>
        </p:nvSpPr>
        <p:spPr bwMode="auto">
          <a:xfrm>
            <a:off x="155575" y="-18288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835" y="1561377"/>
            <a:ext cx="1349898" cy="1799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059" y="2079191"/>
            <a:ext cx="1320641" cy="180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494" y="3692488"/>
            <a:ext cx="1262656" cy="178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060" y="4025539"/>
            <a:ext cx="1263487" cy="1801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5286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/>
        </p:nvSpPr>
        <p:spPr>
          <a:xfrm>
            <a:off x="138043" y="2340424"/>
            <a:ext cx="2698996" cy="16913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11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3) Outlook – Real time </a:t>
            </a:r>
            <a:r>
              <a:rPr lang="de-DE" dirty="0" err="1" smtClean="0"/>
              <a:t>retrieval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ElasticSearch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04" y="1085615"/>
            <a:ext cx="289560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43" y="4086225"/>
            <a:ext cx="4078236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300" y="895840"/>
            <a:ext cx="6153150" cy="2889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48" y="2462823"/>
            <a:ext cx="1402461" cy="1402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Flussdiagramm: Magnetplattenspeicher 9"/>
          <p:cNvSpPr/>
          <p:nvPr/>
        </p:nvSpPr>
        <p:spPr>
          <a:xfrm>
            <a:off x="3093994" y="1085614"/>
            <a:ext cx="804905" cy="1038225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12" name="Gruppieren 11"/>
          <p:cNvGrpSpPr/>
          <p:nvPr/>
        </p:nvGrpSpPr>
        <p:grpSpPr>
          <a:xfrm rot="5400000">
            <a:off x="2612090" y="2795582"/>
            <a:ext cx="1601171" cy="515247"/>
            <a:chOff x="2761" y="831841"/>
            <a:chExt cx="1917700" cy="345727"/>
          </a:xfrm>
        </p:grpSpPr>
        <p:sp>
          <p:nvSpPr>
            <p:cNvPr id="13" name="Pfeil nach rechts 12"/>
            <p:cNvSpPr/>
            <p:nvPr/>
          </p:nvSpPr>
          <p:spPr>
            <a:xfrm>
              <a:off x="2761" y="831841"/>
              <a:ext cx="1917700" cy="295096"/>
            </a:xfrm>
            <a:prstGeom prst="rightArrow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latin typeface="+mj-lt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302848" y="869791"/>
              <a:ext cx="1490872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2400"/>
                </a:lnSpc>
              </a:pP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Bulk</a:t>
              </a:r>
              <a:r>
                <a:rPr lang="de-DE" sz="1200" b="1" spc="-5" dirty="0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 </a:t>
              </a:r>
              <a:r>
                <a:rPr lang="de-DE" sz="1200" b="1" spc="-5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/>
                  <a:cs typeface="Arial"/>
                </a:rPr>
                <a:t>Load</a:t>
              </a:r>
              <a:endPara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endParaRPr>
            </a:p>
          </p:txBody>
        </p:sp>
      </p:grpSp>
      <p:sp>
        <p:nvSpPr>
          <p:cNvPr id="15" name="Rechteck 14"/>
          <p:cNvSpPr/>
          <p:nvPr/>
        </p:nvSpPr>
        <p:spPr>
          <a:xfrm>
            <a:off x="4432300" y="3899452"/>
            <a:ext cx="6153150" cy="195718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317500" y="2437303"/>
            <a:ext cx="1524001" cy="2775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6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Bonsai.io</a:t>
            </a:r>
            <a:endParaRPr lang="de-DE" sz="16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737100" y="393233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ElasticSearch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uses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BM-25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probabilistic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weighting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scheme</a:t>
            </a:r>
            <a:r>
              <a:rPr lang="de-DE" sz="1100" b="1" spc="-5" dirty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endParaRPr lang="de-DE" sz="1000" b="1" spc="-5" dirty="0" smtClean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4737100" y="4228102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create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an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for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indexed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attribute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fields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accordingly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 smtClean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0" name="Textfeld 19"/>
          <p:cNvSpPr txBox="1"/>
          <p:nvPr/>
        </p:nvSpPr>
        <p:spPr>
          <a:xfrm>
            <a:off x="4727575" y="453374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Bulk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Load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API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push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data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cluster</a:t>
            </a:r>
            <a:endParaRPr lang="de-DE" sz="1000" b="1" spc="-5" dirty="0" smtClean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Textfeld 20"/>
          <p:cNvSpPr txBox="1"/>
          <p:nvPr/>
        </p:nvSpPr>
        <p:spPr>
          <a:xfrm>
            <a:off x="4737100" y="4831046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the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Search API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retrieve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movies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within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milliseconds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endParaRPr lang="de-DE" sz="1000" b="1" spc="-5" dirty="0" smtClean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feld 21"/>
          <p:cNvSpPr txBox="1"/>
          <p:nvPr/>
        </p:nvSpPr>
        <p:spPr>
          <a:xfrm>
            <a:off x="4727575" y="5138823"/>
            <a:ext cx="55626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APIs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use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RestHighLevelClient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and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are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tailored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to</a:t>
            </a:r>
            <a:r>
              <a:rPr lang="de-DE" sz="11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Java</a:t>
            </a:r>
            <a:endParaRPr lang="de-DE" sz="1000" b="1" spc="-5" dirty="0" smtClean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532796" y="408622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/>
        </p:nvSpPr>
        <p:spPr>
          <a:xfrm>
            <a:off x="4539284" y="439234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>
          <a:xfrm>
            <a:off x="4545772" y="4698455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>
          <a:xfrm>
            <a:off x="4552260" y="5004570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/>
        </p:nvSpPr>
        <p:spPr>
          <a:xfrm>
            <a:off x="4558748" y="5310687"/>
            <a:ext cx="102152" cy="70938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rechts 6"/>
          <p:cNvSpPr/>
          <p:nvPr/>
        </p:nvSpPr>
        <p:spPr>
          <a:xfrm>
            <a:off x="4558748" y="5547471"/>
            <a:ext cx="978408" cy="1211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/>
          <p:cNvSpPr txBox="1"/>
          <p:nvPr/>
        </p:nvSpPr>
        <p:spPr>
          <a:xfrm>
            <a:off x="5651500" y="5446600"/>
            <a:ext cx="4088020" cy="262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100" b="1" spc="-5" dirty="0" smtClean="0">
                <a:solidFill>
                  <a:srgbClr val="FF0000"/>
                </a:solidFill>
                <a:latin typeface="Arial"/>
                <a:cs typeface="Arial"/>
              </a:rPr>
              <a:t>Integration </a:t>
            </a:r>
            <a:r>
              <a:rPr lang="de-DE" sz="1100" b="1" spc="-5" dirty="0" err="1" smtClean="0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lang="de-DE" sz="1100" b="1" spc="-5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de-DE" sz="1100" b="1" spc="-5" dirty="0" err="1" smtClean="0">
                <a:solidFill>
                  <a:srgbClr val="FF0000"/>
                </a:solidFill>
                <a:latin typeface="Arial"/>
                <a:cs typeface="Arial"/>
              </a:rPr>
              <a:t>Javascript-based</a:t>
            </a:r>
            <a:r>
              <a:rPr lang="de-DE" sz="1100" b="1" spc="-5" dirty="0" smtClean="0">
                <a:solidFill>
                  <a:srgbClr val="FF0000"/>
                </a:solidFill>
                <a:latin typeface="Arial"/>
                <a:cs typeface="Arial"/>
              </a:rPr>
              <a:t> App </a:t>
            </a:r>
            <a:r>
              <a:rPr lang="de-DE" sz="1100" b="1" spc="-5" dirty="0" err="1" smtClean="0">
                <a:solidFill>
                  <a:srgbClr val="FF0000"/>
                </a:solidFill>
                <a:latin typeface="Arial"/>
                <a:cs typeface="Arial"/>
              </a:rPr>
              <a:t>failed</a:t>
            </a:r>
            <a:endParaRPr lang="de-DE" sz="1000" b="1" spc="-5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617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738664"/>
          </a:xfrm>
        </p:spPr>
        <p:txBody>
          <a:bodyPr/>
          <a:lstStyle/>
          <a:p>
            <a:r>
              <a:rPr lang="en-US" dirty="0"/>
              <a:t>Goals and vision for the recommender</a:t>
            </a:r>
          </a:p>
          <a:p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Introduction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38779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semantic</a:t>
            </a:r>
            <a:r>
              <a:rPr lang="de-DE" dirty="0" smtClean="0"/>
              <a:t> web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recommendations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on </a:t>
            </a:r>
            <a:r>
              <a:rPr lang="de-DE" dirty="0" err="1" smtClean="0"/>
              <a:t>attributes</a:t>
            </a:r>
            <a:r>
              <a:rPr lang="de-DE" dirty="0" smtClean="0"/>
              <a:t>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than</a:t>
            </a:r>
            <a:r>
              <a:rPr lang="de-DE" dirty="0" smtClean="0"/>
              <a:t> </a:t>
            </a:r>
            <a:r>
              <a:rPr lang="de-DE" dirty="0" err="1" smtClean="0"/>
              <a:t>user</a:t>
            </a:r>
            <a:r>
              <a:rPr lang="de-DE" dirty="0" smtClean="0"/>
              <a:t> </a:t>
            </a:r>
            <a:r>
              <a:rPr lang="de-DE" dirty="0" err="1" smtClean="0"/>
              <a:t>ratings</a:t>
            </a:r>
            <a:r>
              <a:rPr lang="de-DE" dirty="0" smtClean="0"/>
              <a:t>, e.g.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director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subject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genre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actors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Combine </a:t>
            </a:r>
            <a:r>
              <a:rPr lang="de-DE" dirty="0" err="1" smtClean="0"/>
              <a:t>weighted</a:t>
            </a:r>
            <a:r>
              <a:rPr lang="de-DE" dirty="0" smtClean="0"/>
              <a:t> </a:t>
            </a:r>
            <a:r>
              <a:rPr lang="de-DE" dirty="0" err="1" smtClean="0"/>
              <a:t>attributes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linear </a:t>
            </a:r>
            <a:r>
              <a:rPr lang="de-DE" dirty="0" err="1" smtClean="0"/>
              <a:t>combination</a:t>
            </a:r>
            <a:r>
              <a:rPr lang="de-DE" dirty="0" smtClean="0"/>
              <a:t> </a:t>
            </a:r>
            <a:r>
              <a:rPr lang="de-DE" dirty="0" err="1" smtClean="0"/>
              <a:t>rule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i="1" dirty="0" smtClean="0"/>
              <a:t>Vision </a:t>
            </a:r>
            <a:r>
              <a:rPr lang="de-DE" i="1" dirty="0" err="1" smtClean="0"/>
              <a:t>statement</a:t>
            </a:r>
            <a:endParaRPr lang="de-DE" i="1" dirty="0" smtClean="0"/>
          </a:p>
          <a:p>
            <a:endParaRPr lang="de-DE" i="1" dirty="0" smtClean="0"/>
          </a:p>
          <a:p>
            <a:r>
              <a:rPr lang="de-DE" dirty="0" err="1" smtClean="0"/>
              <a:t>Exciting</a:t>
            </a:r>
            <a:r>
              <a:rPr lang="de-DE" dirty="0" smtClean="0"/>
              <a:t> </a:t>
            </a:r>
            <a:r>
              <a:rPr lang="en-US" dirty="0" smtClean="0"/>
              <a:t>recommendations that are </a:t>
            </a:r>
            <a:r>
              <a:rPr lang="en-US" dirty="0"/>
              <a:t>sometimes main stream and sometimes </a:t>
            </a:r>
            <a:r>
              <a:rPr lang="en-US" dirty="0" smtClean="0"/>
              <a:t>surprising </a:t>
            </a:r>
            <a:r>
              <a:rPr lang="en-US" dirty="0"/>
              <a:t>alternative </a:t>
            </a:r>
            <a:r>
              <a:rPr lang="en-US" dirty="0" smtClean="0"/>
              <a:t>movies.</a:t>
            </a:r>
            <a:endParaRPr lang="en-US" dirty="0"/>
          </a:p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12</a:t>
            </a:fld>
            <a:endParaRPr lang="en-US" dirty="0"/>
          </a:p>
        </p:txBody>
      </p:sp>
      <p:sp>
        <p:nvSpPr>
          <p:cNvPr id="6" name="AutoShape 2" descr="Bildergebnis für movie role"/>
          <p:cNvSpPr>
            <a:spLocks noChangeAspect="1" noChangeArrowheads="1"/>
          </p:cNvSpPr>
          <p:nvPr/>
        </p:nvSpPr>
        <p:spPr bwMode="auto">
          <a:xfrm>
            <a:off x="155575" y="-205740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00" y="2105025"/>
            <a:ext cx="4038600" cy="225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74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369332"/>
          </a:xfrm>
        </p:spPr>
        <p:txBody>
          <a:bodyPr/>
          <a:lstStyle/>
          <a:p>
            <a:r>
              <a:rPr lang="de-DE" dirty="0" err="1" smtClean="0"/>
              <a:t>Similarity</a:t>
            </a:r>
            <a:r>
              <a:rPr lang="de-DE" dirty="0" smtClean="0"/>
              <a:t> </a:t>
            </a:r>
            <a:r>
              <a:rPr lang="de-DE" dirty="0" err="1" smtClean="0"/>
              <a:t>Measures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 err="1" smtClean="0"/>
              <a:t>Cosine</a:t>
            </a:r>
            <a:r>
              <a:rPr lang="de-DE" dirty="0" smtClean="0"/>
              <a:t> </a:t>
            </a:r>
            <a:r>
              <a:rPr lang="de-DE" dirty="0" err="1" smtClean="0"/>
              <a:t>Similarity</a:t>
            </a:r>
            <a:endParaRPr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33239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</a:t>
            </a:r>
            <a:r>
              <a:rPr lang="en-US" dirty="0" smtClean="0"/>
              <a:t>ost </a:t>
            </a:r>
            <a:r>
              <a:rPr lang="en-US" dirty="0"/>
              <a:t>popularly used to compare TF-IDF </a:t>
            </a:r>
            <a:r>
              <a:rPr lang="en-US" dirty="0" smtClean="0"/>
              <a:t>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Compute</a:t>
            </a:r>
            <a:r>
              <a:rPr lang="de-DE" dirty="0" smtClean="0"/>
              <a:t> TF-IDF </a:t>
            </a:r>
            <a:r>
              <a:rPr lang="de-DE" dirty="0" err="1" smtClean="0"/>
              <a:t>scores</a:t>
            </a:r>
            <a:r>
              <a:rPr lang="de-DE" dirty="0" smtClean="0"/>
              <a:t> on </a:t>
            </a:r>
            <a:r>
              <a:rPr lang="de-DE" dirty="0" err="1" smtClean="0"/>
              <a:t>preprocessed</a:t>
            </a:r>
            <a:r>
              <a:rPr lang="de-DE" dirty="0" smtClean="0"/>
              <a:t> </a:t>
            </a:r>
            <a:r>
              <a:rPr lang="de-DE" dirty="0" err="1" smtClean="0"/>
              <a:t>abstract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Not </a:t>
            </a:r>
            <a:r>
              <a:rPr lang="de-DE" dirty="0" err="1" smtClean="0"/>
              <a:t>included</a:t>
            </a:r>
            <a:r>
              <a:rPr lang="de-DE" dirty="0" smtClean="0"/>
              <a:t> in </a:t>
            </a:r>
            <a:r>
              <a:rPr lang="de-DE" dirty="0" err="1" smtClean="0"/>
              <a:t>app</a:t>
            </a:r>
            <a:r>
              <a:rPr lang="de-DE" dirty="0" smtClean="0"/>
              <a:t> due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computation</a:t>
            </a:r>
            <a:r>
              <a:rPr lang="de-DE" dirty="0" smtClean="0"/>
              <a:t> </a:t>
            </a:r>
            <a:r>
              <a:rPr lang="de-DE" dirty="0" err="1" smtClean="0"/>
              <a:t>times</a:t>
            </a:r>
            <a:r>
              <a:rPr lang="de-DE" dirty="0" smtClean="0"/>
              <a:t> in 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i="1" dirty="0" smtClean="0"/>
              <a:t>Jaro Winkler </a:t>
            </a:r>
            <a:r>
              <a:rPr lang="de-DE" i="1" dirty="0" err="1" smtClean="0"/>
              <a:t>Distance</a:t>
            </a:r>
            <a:endParaRPr lang="de-DE" i="1" dirty="0" smtClean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implementation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a </a:t>
            </a:r>
            <a:r>
              <a:rPr lang="de-DE" dirty="0" err="1" smtClean="0"/>
              <a:t>fuzzy</a:t>
            </a:r>
            <a:r>
              <a:rPr lang="de-DE" dirty="0" smtClean="0"/>
              <a:t> </a:t>
            </a:r>
            <a:r>
              <a:rPr lang="de-DE" dirty="0" err="1" smtClean="0"/>
              <a:t>search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movie</a:t>
            </a:r>
            <a:r>
              <a:rPr lang="de-DE" dirty="0" smtClean="0"/>
              <a:t> </a:t>
            </a:r>
            <a:r>
              <a:rPr lang="de-DE" dirty="0" err="1" smtClean="0"/>
              <a:t>names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 the 10 most similar movies </a:t>
            </a:r>
            <a:r>
              <a:rPr lang="en-US" dirty="0" smtClean="0"/>
              <a:t>with descending </a:t>
            </a:r>
            <a:r>
              <a:rPr lang="en-US" dirty="0"/>
              <a:t>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13</a:t>
            </a:fld>
            <a:endParaRPr lang="en-US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700" y="933734"/>
            <a:ext cx="2133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186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369332"/>
          </a:xfrm>
        </p:spPr>
        <p:txBody>
          <a:bodyPr/>
          <a:lstStyle/>
          <a:p>
            <a:r>
              <a:rPr lang="de-DE" dirty="0" smtClean="0"/>
              <a:t>Outlook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8309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Provide</a:t>
            </a:r>
            <a:r>
              <a:rPr lang="de-DE" dirty="0" smtClean="0"/>
              <a:t> </a:t>
            </a:r>
            <a:r>
              <a:rPr lang="de-DE" dirty="0" err="1" smtClean="0"/>
              <a:t>recommendations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a </a:t>
            </a:r>
            <a:r>
              <a:rPr lang="de-DE" dirty="0" err="1" smtClean="0"/>
              <a:t>set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movies</a:t>
            </a:r>
            <a:endParaRPr lang="de-D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Quick </a:t>
            </a:r>
            <a:r>
              <a:rPr lang="de-DE" dirty="0" err="1" smtClean="0"/>
              <a:t>win</a:t>
            </a:r>
            <a:r>
              <a:rPr lang="de-DE" dirty="0" smtClean="0"/>
              <a:t>: Show </a:t>
            </a:r>
            <a:r>
              <a:rPr lang="de-DE" dirty="0" err="1" smtClean="0"/>
              <a:t>overlap</a:t>
            </a:r>
            <a:r>
              <a:rPr lang="de-DE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Wanted</a:t>
            </a:r>
            <a:r>
              <a:rPr lang="de-DE" dirty="0" smtClean="0"/>
              <a:t>: Handle </a:t>
            </a:r>
            <a:r>
              <a:rPr lang="de-DE" dirty="0" err="1" smtClean="0"/>
              <a:t>no-overlap</a:t>
            </a:r>
            <a:r>
              <a:rPr lang="de-DE" dirty="0" smtClean="0"/>
              <a:t> </a:t>
            </a:r>
            <a:r>
              <a:rPr lang="de-DE" dirty="0" err="1" smtClean="0"/>
              <a:t>appropriately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14</a:t>
            </a:fld>
            <a:endParaRPr lang="en-US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xmlns="" id="{B7005238-3766-481D-8AF4-739E69689590}"/>
              </a:ext>
            </a:extLst>
          </p:cNvPr>
          <p:cNvGrpSpPr/>
          <p:nvPr/>
        </p:nvGrpSpPr>
        <p:grpSpPr>
          <a:xfrm>
            <a:off x="9380500" y="81356"/>
            <a:ext cx="766800" cy="766800"/>
            <a:chOff x="9125977" y="4467170"/>
            <a:chExt cx="766800" cy="766800"/>
          </a:xfrm>
        </p:grpSpPr>
        <p:sp>
          <p:nvSpPr>
            <p:cNvPr id="7" name="Oval 50">
              <a:extLst>
                <a:ext uri="{FF2B5EF4-FFF2-40B4-BE49-F238E27FC236}">
                  <a16:creationId xmlns:a16="http://schemas.microsoft.com/office/drawing/2014/main" xmlns="" id="{54FA844C-CC2C-4718-8C2D-6ED593357A5D}"/>
                </a:ext>
              </a:extLst>
            </p:cNvPr>
            <p:cNvSpPr/>
            <p:nvPr/>
          </p:nvSpPr>
          <p:spPr>
            <a:xfrm>
              <a:off x="9125977" y="4467170"/>
              <a:ext cx="766800" cy="766800"/>
            </a:xfrm>
            <a:prstGeom prst="ellipse">
              <a:avLst/>
            </a:prstGeom>
            <a:solidFill>
              <a:srgbClr val="1023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xmlns="" id="{17D0BB3E-3B52-48EE-9ADD-C112FEBE2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6495" y="4584941"/>
              <a:ext cx="540000" cy="504000"/>
            </a:xfrm>
            <a:custGeom>
              <a:avLst/>
              <a:gdLst>
                <a:gd name="T0" fmla="*/ 699 w 750"/>
                <a:gd name="T1" fmla="*/ 563 h 643"/>
                <a:gd name="T2" fmla="*/ 675 w 750"/>
                <a:gd name="T3" fmla="*/ 595 h 643"/>
                <a:gd name="T4" fmla="*/ 669 w 750"/>
                <a:gd name="T5" fmla="*/ 584 h 643"/>
                <a:gd name="T6" fmla="*/ 633 w 750"/>
                <a:gd name="T7" fmla="*/ 532 h 643"/>
                <a:gd name="T8" fmla="*/ 640 w 750"/>
                <a:gd name="T9" fmla="*/ 520 h 643"/>
                <a:gd name="T10" fmla="*/ 736 w 750"/>
                <a:gd name="T11" fmla="*/ 382 h 643"/>
                <a:gd name="T12" fmla="*/ 670 w 750"/>
                <a:gd name="T13" fmla="*/ 375 h 643"/>
                <a:gd name="T14" fmla="*/ 736 w 750"/>
                <a:gd name="T15" fmla="*/ 368 h 643"/>
                <a:gd name="T16" fmla="*/ 640 w 750"/>
                <a:gd name="T17" fmla="*/ 230 h 643"/>
                <a:gd name="T18" fmla="*/ 631 w 750"/>
                <a:gd name="T19" fmla="*/ 228 h 643"/>
                <a:gd name="T20" fmla="*/ 684 w 750"/>
                <a:gd name="T21" fmla="*/ 189 h 643"/>
                <a:gd name="T22" fmla="*/ 532 w 750"/>
                <a:gd name="T23" fmla="*/ 117 h 643"/>
                <a:gd name="T24" fmla="*/ 523 w 750"/>
                <a:gd name="T25" fmla="*/ 119 h 643"/>
                <a:gd name="T26" fmla="*/ 549 w 750"/>
                <a:gd name="T27" fmla="*/ 59 h 643"/>
                <a:gd name="T28" fmla="*/ 382 w 750"/>
                <a:gd name="T29" fmla="*/ 73 h 643"/>
                <a:gd name="T30" fmla="*/ 368 w 750"/>
                <a:gd name="T31" fmla="*/ 73 h 643"/>
                <a:gd name="T32" fmla="*/ 201 w 750"/>
                <a:gd name="T33" fmla="*/ 59 h 643"/>
                <a:gd name="T34" fmla="*/ 227 w 750"/>
                <a:gd name="T35" fmla="*/ 119 h 643"/>
                <a:gd name="T36" fmla="*/ 218 w 750"/>
                <a:gd name="T37" fmla="*/ 117 h 643"/>
                <a:gd name="T38" fmla="*/ 66 w 750"/>
                <a:gd name="T39" fmla="*/ 189 h 643"/>
                <a:gd name="T40" fmla="*/ 119 w 750"/>
                <a:gd name="T41" fmla="*/ 228 h 643"/>
                <a:gd name="T42" fmla="*/ 110 w 750"/>
                <a:gd name="T43" fmla="*/ 230 h 643"/>
                <a:gd name="T44" fmla="*/ 14 w 750"/>
                <a:gd name="T45" fmla="*/ 368 h 643"/>
                <a:gd name="T46" fmla="*/ 80 w 750"/>
                <a:gd name="T47" fmla="*/ 375 h 643"/>
                <a:gd name="T48" fmla="*/ 14 w 750"/>
                <a:gd name="T49" fmla="*/ 382 h 643"/>
                <a:gd name="T50" fmla="*/ 110 w 750"/>
                <a:gd name="T51" fmla="*/ 520 h 643"/>
                <a:gd name="T52" fmla="*/ 117 w 750"/>
                <a:gd name="T53" fmla="*/ 532 h 643"/>
                <a:gd name="T54" fmla="*/ 81 w 750"/>
                <a:gd name="T55" fmla="*/ 584 h 643"/>
                <a:gd name="T56" fmla="*/ 69 w 750"/>
                <a:gd name="T57" fmla="*/ 592 h 643"/>
                <a:gd name="T58" fmla="*/ 50 w 750"/>
                <a:gd name="T59" fmla="*/ 563 h 643"/>
                <a:gd name="T60" fmla="*/ 0 w 750"/>
                <a:gd name="T61" fmla="*/ 375 h 643"/>
                <a:gd name="T62" fmla="*/ 50 w 750"/>
                <a:gd name="T63" fmla="*/ 188 h 643"/>
                <a:gd name="T64" fmla="*/ 186 w 750"/>
                <a:gd name="T65" fmla="*/ 51 h 643"/>
                <a:gd name="T66" fmla="*/ 189 w 750"/>
                <a:gd name="T67" fmla="*/ 50 h 643"/>
                <a:gd name="T68" fmla="*/ 561 w 750"/>
                <a:gd name="T69" fmla="*/ 50 h 643"/>
                <a:gd name="T70" fmla="*/ 564 w 750"/>
                <a:gd name="T71" fmla="*/ 51 h 643"/>
                <a:gd name="T72" fmla="*/ 700 w 750"/>
                <a:gd name="T73" fmla="*/ 188 h 643"/>
                <a:gd name="T74" fmla="*/ 750 w 750"/>
                <a:gd name="T75" fmla="*/ 375 h 643"/>
                <a:gd name="T76" fmla="*/ 700 w 750"/>
                <a:gd name="T77" fmla="*/ 563 h 643"/>
                <a:gd name="T78" fmla="*/ 533 w 750"/>
                <a:gd name="T79" fmla="*/ 636 h 643"/>
                <a:gd name="T80" fmla="*/ 224 w 750"/>
                <a:gd name="T81" fmla="*/ 643 h 643"/>
                <a:gd name="T82" fmla="*/ 217 w 750"/>
                <a:gd name="T83" fmla="*/ 560 h 643"/>
                <a:gd name="T84" fmla="*/ 526 w 750"/>
                <a:gd name="T85" fmla="*/ 553 h 643"/>
                <a:gd name="T86" fmla="*/ 519 w 750"/>
                <a:gd name="T87" fmla="*/ 567 h 643"/>
                <a:gd name="T88" fmla="*/ 231 w 750"/>
                <a:gd name="T89" fmla="*/ 629 h 643"/>
                <a:gd name="T90" fmla="*/ 519 w 750"/>
                <a:gd name="T91" fmla="*/ 567 h 643"/>
                <a:gd name="T92" fmla="*/ 577 w 750"/>
                <a:gd name="T93" fmla="*/ 267 h 643"/>
                <a:gd name="T94" fmla="*/ 449 w 750"/>
                <a:gd name="T95" fmla="*/ 375 h 643"/>
                <a:gd name="T96" fmla="*/ 301 w 750"/>
                <a:gd name="T97" fmla="*/ 375 h 643"/>
                <a:gd name="T98" fmla="*/ 435 w 750"/>
                <a:gd name="T99" fmla="*/ 332 h 643"/>
                <a:gd name="T100" fmla="*/ 579 w 750"/>
                <a:gd name="T101" fmla="*/ 257 h 643"/>
                <a:gd name="T102" fmla="*/ 375 w 750"/>
                <a:gd name="T103" fmla="*/ 315 h 643"/>
                <a:gd name="T104" fmla="*/ 375 w 750"/>
                <a:gd name="T105" fmla="*/ 4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" h="643">
                  <a:moveTo>
                    <a:pt x="700" y="563"/>
                  </a:moveTo>
                  <a:cubicBezTo>
                    <a:pt x="699" y="563"/>
                    <a:pt x="699" y="563"/>
                    <a:pt x="699" y="563"/>
                  </a:cubicBezTo>
                  <a:cubicBezTo>
                    <a:pt x="693" y="573"/>
                    <a:pt x="687" y="583"/>
                    <a:pt x="680" y="592"/>
                  </a:cubicBezTo>
                  <a:cubicBezTo>
                    <a:pt x="679" y="594"/>
                    <a:pt x="677" y="595"/>
                    <a:pt x="675" y="595"/>
                  </a:cubicBezTo>
                  <a:cubicBezTo>
                    <a:pt x="673" y="595"/>
                    <a:pt x="672" y="595"/>
                    <a:pt x="671" y="594"/>
                  </a:cubicBezTo>
                  <a:cubicBezTo>
                    <a:pt x="667" y="592"/>
                    <a:pt x="667" y="587"/>
                    <a:pt x="669" y="584"/>
                  </a:cubicBezTo>
                  <a:cubicBezTo>
                    <a:pt x="674" y="577"/>
                    <a:pt x="679" y="569"/>
                    <a:pt x="684" y="562"/>
                  </a:cubicBezTo>
                  <a:cubicBezTo>
                    <a:pt x="633" y="532"/>
                    <a:pt x="633" y="532"/>
                    <a:pt x="633" y="532"/>
                  </a:cubicBezTo>
                  <a:cubicBezTo>
                    <a:pt x="630" y="530"/>
                    <a:pt x="629" y="526"/>
                    <a:pt x="631" y="523"/>
                  </a:cubicBezTo>
                  <a:cubicBezTo>
                    <a:pt x="633" y="520"/>
                    <a:pt x="637" y="518"/>
                    <a:pt x="640" y="520"/>
                  </a:cubicBezTo>
                  <a:cubicBezTo>
                    <a:pt x="691" y="550"/>
                    <a:pt x="691" y="550"/>
                    <a:pt x="691" y="550"/>
                  </a:cubicBezTo>
                  <a:cubicBezTo>
                    <a:pt x="719" y="498"/>
                    <a:pt x="734" y="441"/>
                    <a:pt x="736" y="382"/>
                  </a:cubicBezTo>
                  <a:cubicBezTo>
                    <a:pt x="677" y="382"/>
                    <a:pt x="677" y="382"/>
                    <a:pt x="677" y="382"/>
                  </a:cubicBezTo>
                  <a:cubicBezTo>
                    <a:pt x="673" y="382"/>
                    <a:pt x="670" y="379"/>
                    <a:pt x="670" y="375"/>
                  </a:cubicBezTo>
                  <a:cubicBezTo>
                    <a:pt x="670" y="371"/>
                    <a:pt x="673" y="368"/>
                    <a:pt x="677" y="368"/>
                  </a:cubicBezTo>
                  <a:cubicBezTo>
                    <a:pt x="736" y="368"/>
                    <a:pt x="736" y="368"/>
                    <a:pt x="736" y="368"/>
                  </a:cubicBezTo>
                  <a:cubicBezTo>
                    <a:pt x="735" y="308"/>
                    <a:pt x="718" y="251"/>
                    <a:pt x="691" y="201"/>
                  </a:cubicBezTo>
                  <a:cubicBezTo>
                    <a:pt x="640" y="230"/>
                    <a:pt x="640" y="230"/>
                    <a:pt x="640" y="230"/>
                  </a:cubicBezTo>
                  <a:cubicBezTo>
                    <a:pt x="639" y="231"/>
                    <a:pt x="638" y="231"/>
                    <a:pt x="637" y="231"/>
                  </a:cubicBezTo>
                  <a:cubicBezTo>
                    <a:pt x="634" y="231"/>
                    <a:pt x="632" y="230"/>
                    <a:pt x="631" y="228"/>
                  </a:cubicBezTo>
                  <a:cubicBezTo>
                    <a:pt x="629" y="224"/>
                    <a:pt x="630" y="220"/>
                    <a:pt x="633" y="218"/>
                  </a:cubicBezTo>
                  <a:cubicBezTo>
                    <a:pt x="684" y="189"/>
                    <a:pt x="684" y="189"/>
                    <a:pt x="684" y="189"/>
                  </a:cubicBezTo>
                  <a:cubicBezTo>
                    <a:pt x="653" y="139"/>
                    <a:pt x="611" y="97"/>
                    <a:pt x="561" y="66"/>
                  </a:cubicBezTo>
                  <a:cubicBezTo>
                    <a:pt x="532" y="117"/>
                    <a:pt x="532" y="117"/>
                    <a:pt x="532" y="117"/>
                  </a:cubicBezTo>
                  <a:cubicBezTo>
                    <a:pt x="531" y="119"/>
                    <a:pt x="528" y="120"/>
                    <a:pt x="526" y="120"/>
                  </a:cubicBezTo>
                  <a:cubicBezTo>
                    <a:pt x="525" y="120"/>
                    <a:pt x="524" y="120"/>
                    <a:pt x="523" y="119"/>
                  </a:cubicBezTo>
                  <a:cubicBezTo>
                    <a:pt x="519" y="118"/>
                    <a:pt x="518" y="113"/>
                    <a:pt x="520" y="110"/>
                  </a:cubicBezTo>
                  <a:cubicBezTo>
                    <a:pt x="549" y="59"/>
                    <a:pt x="549" y="59"/>
                    <a:pt x="549" y="59"/>
                  </a:cubicBezTo>
                  <a:cubicBezTo>
                    <a:pt x="499" y="32"/>
                    <a:pt x="442" y="16"/>
                    <a:pt x="382" y="14"/>
                  </a:cubicBezTo>
                  <a:cubicBezTo>
                    <a:pt x="382" y="73"/>
                    <a:pt x="382" y="73"/>
                    <a:pt x="382" y="73"/>
                  </a:cubicBezTo>
                  <a:cubicBezTo>
                    <a:pt x="382" y="77"/>
                    <a:pt x="379" y="80"/>
                    <a:pt x="375" y="80"/>
                  </a:cubicBezTo>
                  <a:cubicBezTo>
                    <a:pt x="371" y="80"/>
                    <a:pt x="368" y="77"/>
                    <a:pt x="368" y="73"/>
                  </a:cubicBezTo>
                  <a:cubicBezTo>
                    <a:pt x="368" y="14"/>
                    <a:pt x="368" y="14"/>
                    <a:pt x="368" y="14"/>
                  </a:cubicBezTo>
                  <a:cubicBezTo>
                    <a:pt x="307" y="16"/>
                    <a:pt x="250" y="32"/>
                    <a:pt x="201" y="5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2" y="113"/>
                    <a:pt x="231" y="118"/>
                    <a:pt x="227" y="119"/>
                  </a:cubicBezTo>
                  <a:cubicBezTo>
                    <a:pt x="226" y="120"/>
                    <a:pt x="225" y="120"/>
                    <a:pt x="224" y="120"/>
                  </a:cubicBezTo>
                  <a:cubicBezTo>
                    <a:pt x="221" y="120"/>
                    <a:pt x="219" y="119"/>
                    <a:pt x="218" y="117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39" y="97"/>
                    <a:pt x="96" y="139"/>
                    <a:pt x="66" y="189"/>
                  </a:cubicBezTo>
                  <a:cubicBezTo>
                    <a:pt x="117" y="218"/>
                    <a:pt x="117" y="218"/>
                    <a:pt x="117" y="218"/>
                  </a:cubicBezTo>
                  <a:cubicBezTo>
                    <a:pt x="120" y="220"/>
                    <a:pt x="121" y="224"/>
                    <a:pt x="119" y="228"/>
                  </a:cubicBezTo>
                  <a:cubicBezTo>
                    <a:pt x="118" y="230"/>
                    <a:pt x="116" y="231"/>
                    <a:pt x="113" y="231"/>
                  </a:cubicBezTo>
                  <a:cubicBezTo>
                    <a:pt x="112" y="231"/>
                    <a:pt x="111" y="231"/>
                    <a:pt x="110" y="230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32" y="251"/>
                    <a:pt x="15" y="308"/>
                    <a:pt x="14" y="368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6" y="368"/>
                    <a:pt x="80" y="371"/>
                    <a:pt x="80" y="375"/>
                  </a:cubicBezTo>
                  <a:cubicBezTo>
                    <a:pt x="80" y="379"/>
                    <a:pt x="76" y="382"/>
                    <a:pt x="73" y="382"/>
                  </a:cubicBezTo>
                  <a:cubicBezTo>
                    <a:pt x="14" y="382"/>
                    <a:pt x="14" y="382"/>
                    <a:pt x="14" y="382"/>
                  </a:cubicBezTo>
                  <a:cubicBezTo>
                    <a:pt x="15" y="441"/>
                    <a:pt x="31" y="498"/>
                    <a:pt x="59" y="550"/>
                  </a:cubicBezTo>
                  <a:cubicBezTo>
                    <a:pt x="110" y="520"/>
                    <a:pt x="110" y="520"/>
                    <a:pt x="110" y="520"/>
                  </a:cubicBezTo>
                  <a:cubicBezTo>
                    <a:pt x="113" y="518"/>
                    <a:pt x="117" y="520"/>
                    <a:pt x="119" y="523"/>
                  </a:cubicBezTo>
                  <a:cubicBezTo>
                    <a:pt x="121" y="526"/>
                    <a:pt x="120" y="530"/>
                    <a:pt x="117" y="532"/>
                  </a:cubicBezTo>
                  <a:cubicBezTo>
                    <a:pt x="66" y="562"/>
                    <a:pt x="66" y="562"/>
                    <a:pt x="66" y="562"/>
                  </a:cubicBezTo>
                  <a:cubicBezTo>
                    <a:pt x="71" y="569"/>
                    <a:pt x="76" y="577"/>
                    <a:pt x="81" y="584"/>
                  </a:cubicBezTo>
                  <a:cubicBezTo>
                    <a:pt x="83" y="587"/>
                    <a:pt x="82" y="592"/>
                    <a:pt x="79" y="594"/>
                  </a:cubicBezTo>
                  <a:cubicBezTo>
                    <a:pt x="76" y="596"/>
                    <a:pt x="72" y="595"/>
                    <a:pt x="69" y="592"/>
                  </a:cubicBezTo>
                  <a:cubicBezTo>
                    <a:pt x="63" y="583"/>
                    <a:pt x="56" y="573"/>
                    <a:pt x="51" y="563"/>
                  </a:cubicBezTo>
                  <a:cubicBezTo>
                    <a:pt x="51" y="563"/>
                    <a:pt x="50" y="563"/>
                    <a:pt x="50" y="563"/>
                  </a:cubicBezTo>
                  <a:cubicBezTo>
                    <a:pt x="50" y="562"/>
                    <a:pt x="50" y="562"/>
                    <a:pt x="50" y="562"/>
                  </a:cubicBezTo>
                  <a:cubicBezTo>
                    <a:pt x="17" y="505"/>
                    <a:pt x="0" y="441"/>
                    <a:pt x="0" y="375"/>
                  </a:cubicBezTo>
                  <a:cubicBezTo>
                    <a:pt x="0" y="307"/>
                    <a:pt x="18" y="244"/>
                    <a:pt x="50" y="189"/>
                  </a:cubicBezTo>
                  <a:cubicBezTo>
                    <a:pt x="50" y="189"/>
                    <a:pt x="50" y="188"/>
                    <a:pt x="50" y="188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84" y="131"/>
                    <a:pt x="130" y="84"/>
                    <a:pt x="186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8" y="50"/>
                    <a:pt x="188" y="50"/>
                    <a:pt x="189" y="50"/>
                  </a:cubicBezTo>
                  <a:cubicBezTo>
                    <a:pt x="244" y="18"/>
                    <a:pt x="307" y="0"/>
                    <a:pt x="375" y="0"/>
                  </a:cubicBezTo>
                  <a:cubicBezTo>
                    <a:pt x="443" y="0"/>
                    <a:pt x="506" y="18"/>
                    <a:pt x="561" y="50"/>
                  </a:cubicBezTo>
                  <a:cubicBezTo>
                    <a:pt x="562" y="50"/>
                    <a:pt x="562" y="50"/>
                    <a:pt x="562" y="51"/>
                  </a:cubicBezTo>
                  <a:cubicBezTo>
                    <a:pt x="563" y="51"/>
                    <a:pt x="563" y="51"/>
                    <a:pt x="564" y="51"/>
                  </a:cubicBezTo>
                  <a:cubicBezTo>
                    <a:pt x="619" y="84"/>
                    <a:pt x="666" y="131"/>
                    <a:pt x="699" y="187"/>
                  </a:cubicBezTo>
                  <a:cubicBezTo>
                    <a:pt x="699" y="187"/>
                    <a:pt x="699" y="187"/>
                    <a:pt x="700" y="188"/>
                  </a:cubicBezTo>
                  <a:cubicBezTo>
                    <a:pt x="700" y="188"/>
                    <a:pt x="700" y="189"/>
                    <a:pt x="700" y="189"/>
                  </a:cubicBezTo>
                  <a:cubicBezTo>
                    <a:pt x="732" y="244"/>
                    <a:pt x="750" y="307"/>
                    <a:pt x="750" y="375"/>
                  </a:cubicBezTo>
                  <a:cubicBezTo>
                    <a:pt x="750" y="441"/>
                    <a:pt x="733" y="505"/>
                    <a:pt x="700" y="562"/>
                  </a:cubicBezTo>
                  <a:cubicBezTo>
                    <a:pt x="700" y="562"/>
                    <a:pt x="700" y="562"/>
                    <a:pt x="700" y="563"/>
                  </a:cubicBezTo>
                  <a:close/>
                  <a:moveTo>
                    <a:pt x="533" y="560"/>
                  </a:moveTo>
                  <a:cubicBezTo>
                    <a:pt x="533" y="636"/>
                    <a:pt x="533" y="636"/>
                    <a:pt x="533" y="636"/>
                  </a:cubicBezTo>
                  <a:cubicBezTo>
                    <a:pt x="533" y="640"/>
                    <a:pt x="530" y="643"/>
                    <a:pt x="526" y="643"/>
                  </a:cubicBezTo>
                  <a:cubicBezTo>
                    <a:pt x="224" y="643"/>
                    <a:pt x="224" y="643"/>
                    <a:pt x="224" y="643"/>
                  </a:cubicBezTo>
                  <a:cubicBezTo>
                    <a:pt x="220" y="643"/>
                    <a:pt x="217" y="640"/>
                    <a:pt x="217" y="636"/>
                  </a:cubicBezTo>
                  <a:cubicBezTo>
                    <a:pt x="217" y="560"/>
                    <a:pt x="217" y="560"/>
                    <a:pt x="217" y="560"/>
                  </a:cubicBezTo>
                  <a:cubicBezTo>
                    <a:pt x="217" y="556"/>
                    <a:pt x="220" y="553"/>
                    <a:pt x="224" y="553"/>
                  </a:cubicBezTo>
                  <a:cubicBezTo>
                    <a:pt x="526" y="553"/>
                    <a:pt x="526" y="553"/>
                    <a:pt x="526" y="553"/>
                  </a:cubicBezTo>
                  <a:cubicBezTo>
                    <a:pt x="530" y="553"/>
                    <a:pt x="533" y="556"/>
                    <a:pt x="533" y="560"/>
                  </a:cubicBezTo>
                  <a:close/>
                  <a:moveTo>
                    <a:pt x="519" y="567"/>
                  </a:moveTo>
                  <a:cubicBezTo>
                    <a:pt x="231" y="567"/>
                    <a:pt x="231" y="567"/>
                    <a:pt x="231" y="567"/>
                  </a:cubicBezTo>
                  <a:cubicBezTo>
                    <a:pt x="231" y="629"/>
                    <a:pt x="231" y="629"/>
                    <a:pt x="231" y="629"/>
                  </a:cubicBezTo>
                  <a:cubicBezTo>
                    <a:pt x="519" y="629"/>
                    <a:pt x="519" y="629"/>
                    <a:pt x="519" y="629"/>
                  </a:cubicBezTo>
                  <a:lnTo>
                    <a:pt x="519" y="567"/>
                  </a:lnTo>
                  <a:close/>
                  <a:moveTo>
                    <a:pt x="579" y="257"/>
                  </a:moveTo>
                  <a:cubicBezTo>
                    <a:pt x="581" y="261"/>
                    <a:pt x="580" y="265"/>
                    <a:pt x="577" y="267"/>
                  </a:cubicBezTo>
                  <a:cubicBezTo>
                    <a:pt x="442" y="344"/>
                    <a:pt x="442" y="344"/>
                    <a:pt x="442" y="344"/>
                  </a:cubicBezTo>
                  <a:cubicBezTo>
                    <a:pt x="447" y="354"/>
                    <a:pt x="449" y="364"/>
                    <a:pt x="449" y="375"/>
                  </a:cubicBezTo>
                  <a:cubicBezTo>
                    <a:pt x="449" y="416"/>
                    <a:pt x="416" y="449"/>
                    <a:pt x="375" y="449"/>
                  </a:cubicBezTo>
                  <a:cubicBezTo>
                    <a:pt x="334" y="449"/>
                    <a:pt x="301" y="416"/>
                    <a:pt x="301" y="375"/>
                  </a:cubicBezTo>
                  <a:cubicBezTo>
                    <a:pt x="301" y="334"/>
                    <a:pt x="334" y="301"/>
                    <a:pt x="375" y="301"/>
                  </a:cubicBezTo>
                  <a:cubicBezTo>
                    <a:pt x="400" y="301"/>
                    <a:pt x="422" y="313"/>
                    <a:pt x="435" y="332"/>
                  </a:cubicBezTo>
                  <a:cubicBezTo>
                    <a:pt x="570" y="255"/>
                    <a:pt x="570" y="255"/>
                    <a:pt x="570" y="255"/>
                  </a:cubicBezTo>
                  <a:cubicBezTo>
                    <a:pt x="573" y="253"/>
                    <a:pt x="577" y="254"/>
                    <a:pt x="579" y="257"/>
                  </a:cubicBezTo>
                  <a:close/>
                  <a:moveTo>
                    <a:pt x="435" y="375"/>
                  </a:moveTo>
                  <a:cubicBezTo>
                    <a:pt x="435" y="342"/>
                    <a:pt x="408" y="315"/>
                    <a:pt x="375" y="315"/>
                  </a:cubicBezTo>
                  <a:cubicBezTo>
                    <a:pt x="342" y="315"/>
                    <a:pt x="315" y="342"/>
                    <a:pt x="315" y="375"/>
                  </a:cubicBezTo>
                  <a:cubicBezTo>
                    <a:pt x="315" y="408"/>
                    <a:pt x="342" y="435"/>
                    <a:pt x="375" y="435"/>
                  </a:cubicBezTo>
                  <a:cubicBezTo>
                    <a:pt x="408" y="435"/>
                    <a:pt x="435" y="408"/>
                    <a:pt x="435" y="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288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369332"/>
          </a:xfrm>
        </p:spPr>
        <p:txBody>
          <a:bodyPr/>
          <a:lstStyle/>
          <a:p>
            <a:r>
              <a:rPr lang="de-DE" dirty="0" err="1" smtClean="0"/>
              <a:t>Lessons</a:t>
            </a:r>
            <a:r>
              <a:rPr lang="de-DE" dirty="0" smtClean="0"/>
              <a:t> </a:t>
            </a:r>
            <a:r>
              <a:rPr lang="de-DE" dirty="0" err="1" smtClean="0"/>
              <a:t>learned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110799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Java </a:t>
            </a:r>
            <a:r>
              <a:rPr lang="de-DE" dirty="0" err="1" smtClean="0"/>
              <a:t>is</a:t>
            </a:r>
            <a:r>
              <a:rPr lang="de-DE" dirty="0" smtClean="0"/>
              <a:t> a </a:t>
            </a:r>
            <a:r>
              <a:rPr lang="de-DE" dirty="0" err="1" smtClean="0"/>
              <a:t>good</a:t>
            </a:r>
            <a:r>
              <a:rPr lang="de-DE" dirty="0" smtClean="0"/>
              <a:t> fit </a:t>
            </a:r>
            <a:r>
              <a:rPr lang="de-DE" dirty="0" err="1" smtClean="0"/>
              <a:t>for</a:t>
            </a:r>
            <a:r>
              <a:rPr lang="de-DE" dirty="0" smtClean="0"/>
              <a:t> Jena </a:t>
            </a:r>
            <a:r>
              <a:rPr lang="de-DE" dirty="0" err="1" smtClean="0"/>
              <a:t>and</a:t>
            </a:r>
            <a:r>
              <a:rPr lang="de-DE" dirty="0" smtClean="0"/>
              <a:t> SPARQL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Use</a:t>
            </a:r>
            <a:r>
              <a:rPr lang="de-DE" dirty="0" smtClean="0"/>
              <a:t> </a:t>
            </a:r>
            <a:r>
              <a:rPr lang="de-DE" dirty="0" err="1" smtClean="0"/>
              <a:t>python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science</a:t>
            </a:r>
            <a:r>
              <a:rPr lang="de-DE" dirty="0" smtClean="0"/>
              <a:t> </a:t>
            </a:r>
            <a:r>
              <a:rPr lang="de-DE" dirty="0" err="1" smtClean="0"/>
              <a:t>related</a:t>
            </a:r>
            <a:r>
              <a:rPr lang="de-DE" dirty="0" smtClean="0"/>
              <a:t> </a:t>
            </a:r>
            <a:r>
              <a:rPr lang="de-DE" dirty="0" err="1" smtClean="0"/>
              <a:t>tasks</a:t>
            </a:r>
            <a:r>
              <a:rPr lang="de-DE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smtClean="0"/>
              <a:t>Reuse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existing</a:t>
            </a:r>
            <a:r>
              <a:rPr lang="de-DE" dirty="0" smtClean="0"/>
              <a:t> </a:t>
            </a:r>
            <a:r>
              <a:rPr lang="de-DE" dirty="0" err="1" smtClean="0"/>
              <a:t>frameworks</a:t>
            </a:r>
            <a:endParaRPr lang="de-DE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Enable</a:t>
            </a:r>
            <a:r>
              <a:rPr lang="de-DE" dirty="0" smtClean="0"/>
              <a:t> a </a:t>
            </a:r>
            <a:r>
              <a:rPr lang="de-DE" dirty="0" err="1" smtClean="0"/>
              <a:t>machine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</a:t>
            </a:r>
            <a:r>
              <a:rPr lang="de-DE" dirty="0" err="1" smtClean="0"/>
              <a:t>approach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auto-encoders</a:t>
            </a:r>
            <a:endParaRPr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962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xmlns="" id="{0015ABBF-64E8-534A-9B9A-0B6EA751FA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2725" y="81356"/>
            <a:ext cx="9594575" cy="738664"/>
          </a:xfrm>
        </p:spPr>
        <p:txBody>
          <a:bodyPr/>
          <a:lstStyle/>
          <a:p>
            <a:endParaRPr lang="de-DE" dirty="0"/>
          </a:p>
          <a:p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 smtClean="0"/>
              <a:t>outlook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0C4DF7D8-8998-3B40-BF38-0BBA47891A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2725" y="970776"/>
            <a:ext cx="9594575" cy="276999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51C0F4D6-46F0-964F-B1D9-89373ABBC5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2726" y="1434086"/>
            <a:ext cx="9594574" cy="2769989"/>
          </a:xfrm>
        </p:spPr>
        <p:txBody>
          <a:bodyPr/>
          <a:lstStyle/>
          <a:p>
            <a:endParaRPr lang="de-DE" b="1" dirty="0"/>
          </a:p>
          <a:p>
            <a:r>
              <a:rPr lang="de-DE" b="1" dirty="0"/>
              <a:t>	WHAT WE HAVE DONE:</a:t>
            </a:r>
          </a:p>
          <a:p>
            <a:endParaRPr lang="de-DE" dirty="0"/>
          </a:p>
          <a:p>
            <a:r>
              <a:rPr lang="de-DE" dirty="0"/>
              <a:t>	</a:t>
            </a:r>
          </a:p>
          <a:p>
            <a:r>
              <a:rPr lang="de-DE" b="1" dirty="0"/>
              <a:t>	</a:t>
            </a:r>
          </a:p>
          <a:p>
            <a:endParaRPr lang="de-DE" b="1" dirty="0"/>
          </a:p>
          <a:p>
            <a:r>
              <a:rPr lang="de-DE" b="1" dirty="0"/>
              <a:t>	</a:t>
            </a:r>
            <a:r>
              <a:rPr lang="de-DE" b="1" dirty="0" smtClean="0"/>
              <a:t>OUTLOOK:</a:t>
            </a:r>
            <a:endParaRPr lang="de-DE" b="1" dirty="0"/>
          </a:p>
          <a:p>
            <a:endParaRPr lang="de-DE" dirty="0"/>
          </a:p>
          <a:p>
            <a:r>
              <a:rPr lang="de-DE" dirty="0"/>
              <a:t>	</a:t>
            </a:r>
          </a:p>
          <a:p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xmlns="" id="{12D2CCA5-FFD6-F64F-8C7E-D2A11CCC8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25400"/>
            <a:fld id="{81D60167-4931-47E6-BA6A-407CBD079E47}" type="slidenum">
              <a:rPr lang="en-US" smtClean="0"/>
              <a:pPr marL="25400"/>
              <a:t>16</a:t>
            </a:fld>
            <a:endParaRPr lang="en-US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xmlns="" id="{B7005238-3766-481D-8AF4-739E69689590}"/>
              </a:ext>
            </a:extLst>
          </p:cNvPr>
          <p:cNvGrpSpPr/>
          <p:nvPr/>
        </p:nvGrpSpPr>
        <p:grpSpPr>
          <a:xfrm>
            <a:off x="552725" y="3063886"/>
            <a:ext cx="766800" cy="766800"/>
            <a:chOff x="9125977" y="4467170"/>
            <a:chExt cx="766800" cy="766800"/>
          </a:xfrm>
        </p:grpSpPr>
        <p:sp>
          <p:nvSpPr>
            <p:cNvPr id="9" name="Oval 50">
              <a:extLst>
                <a:ext uri="{FF2B5EF4-FFF2-40B4-BE49-F238E27FC236}">
                  <a16:creationId xmlns:a16="http://schemas.microsoft.com/office/drawing/2014/main" xmlns="" id="{54FA844C-CC2C-4718-8C2D-6ED593357A5D}"/>
                </a:ext>
              </a:extLst>
            </p:cNvPr>
            <p:cNvSpPr/>
            <p:nvPr/>
          </p:nvSpPr>
          <p:spPr>
            <a:xfrm>
              <a:off x="9125977" y="4467170"/>
              <a:ext cx="766800" cy="766800"/>
            </a:xfrm>
            <a:prstGeom prst="ellipse">
              <a:avLst/>
            </a:prstGeom>
            <a:solidFill>
              <a:srgbClr val="1023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xmlns="" id="{17D0BB3E-3B52-48EE-9ADD-C112FEBE2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46495" y="4584941"/>
              <a:ext cx="540000" cy="504000"/>
            </a:xfrm>
            <a:custGeom>
              <a:avLst/>
              <a:gdLst>
                <a:gd name="T0" fmla="*/ 699 w 750"/>
                <a:gd name="T1" fmla="*/ 563 h 643"/>
                <a:gd name="T2" fmla="*/ 675 w 750"/>
                <a:gd name="T3" fmla="*/ 595 h 643"/>
                <a:gd name="T4" fmla="*/ 669 w 750"/>
                <a:gd name="T5" fmla="*/ 584 h 643"/>
                <a:gd name="T6" fmla="*/ 633 w 750"/>
                <a:gd name="T7" fmla="*/ 532 h 643"/>
                <a:gd name="T8" fmla="*/ 640 w 750"/>
                <a:gd name="T9" fmla="*/ 520 h 643"/>
                <a:gd name="T10" fmla="*/ 736 w 750"/>
                <a:gd name="T11" fmla="*/ 382 h 643"/>
                <a:gd name="T12" fmla="*/ 670 w 750"/>
                <a:gd name="T13" fmla="*/ 375 h 643"/>
                <a:gd name="T14" fmla="*/ 736 w 750"/>
                <a:gd name="T15" fmla="*/ 368 h 643"/>
                <a:gd name="T16" fmla="*/ 640 w 750"/>
                <a:gd name="T17" fmla="*/ 230 h 643"/>
                <a:gd name="T18" fmla="*/ 631 w 750"/>
                <a:gd name="T19" fmla="*/ 228 h 643"/>
                <a:gd name="T20" fmla="*/ 684 w 750"/>
                <a:gd name="T21" fmla="*/ 189 h 643"/>
                <a:gd name="T22" fmla="*/ 532 w 750"/>
                <a:gd name="T23" fmla="*/ 117 h 643"/>
                <a:gd name="T24" fmla="*/ 523 w 750"/>
                <a:gd name="T25" fmla="*/ 119 h 643"/>
                <a:gd name="T26" fmla="*/ 549 w 750"/>
                <a:gd name="T27" fmla="*/ 59 h 643"/>
                <a:gd name="T28" fmla="*/ 382 w 750"/>
                <a:gd name="T29" fmla="*/ 73 h 643"/>
                <a:gd name="T30" fmla="*/ 368 w 750"/>
                <a:gd name="T31" fmla="*/ 73 h 643"/>
                <a:gd name="T32" fmla="*/ 201 w 750"/>
                <a:gd name="T33" fmla="*/ 59 h 643"/>
                <a:gd name="T34" fmla="*/ 227 w 750"/>
                <a:gd name="T35" fmla="*/ 119 h 643"/>
                <a:gd name="T36" fmla="*/ 218 w 750"/>
                <a:gd name="T37" fmla="*/ 117 h 643"/>
                <a:gd name="T38" fmla="*/ 66 w 750"/>
                <a:gd name="T39" fmla="*/ 189 h 643"/>
                <a:gd name="T40" fmla="*/ 119 w 750"/>
                <a:gd name="T41" fmla="*/ 228 h 643"/>
                <a:gd name="T42" fmla="*/ 110 w 750"/>
                <a:gd name="T43" fmla="*/ 230 h 643"/>
                <a:gd name="T44" fmla="*/ 14 w 750"/>
                <a:gd name="T45" fmla="*/ 368 h 643"/>
                <a:gd name="T46" fmla="*/ 80 w 750"/>
                <a:gd name="T47" fmla="*/ 375 h 643"/>
                <a:gd name="T48" fmla="*/ 14 w 750"/>
                <a:gd name="T49" fmla="*/ 382 h 643"/>
                <a:gd name="T50" fmla="*/ 110 w 750"/>
                <a:gd name="T51" fmla="*/ 520 h 643"/>
                <a:gd name="T52" fmla="*/ 117 w 750"/>
                <a:gd name="T53" fmla="*/ 532 h 643"/>
                <a:gd name="T54" fmla="*/ 81 w 750"/>
                <a:gd name="T55" fmla="*/ 584 h 643"/>
                <a:gd name="T56" fmla="*/ 69 w 750"/>
                <a:gd name="T57" fmla="*/ 592 h 643"/>
                <a:gd name="T58" fmla="*/ 50 w 750"/>
                <a:gd name="T59" fmla="*/ 563 h 643"/>
                <a:gd name="T60" fmla="*/ 0 w 750"/>
                <a:gd name="T61" fmla="*/ 375 h 643"/>
                <a:gd name="T62" fmla="*/ 50 w 750"/>
                <a:gd name="T63" fmla="*/ 188 h 643"/>
                <a:gd name="T64" fmla="*/ 186 w 750"/>
                <a:gd name="T65" fmla="*/ 51 h 643"/>
                <a:gd name="T66" fmla="*/ 189 w 750"/>
                <a:gd name="T67" fmla="*/ 50 h 643"/>
                <a:gd name="T68" fmla="*/ 561 w 750"/>
                <a:gd name="T69" fmla="*/ 50 h 643"/>
                <a:gd name="T70" fmla="*/ 564 w 750"/>
                <a:gd name="T71" fmla="*/ 51 h 643"/>
                <a:gd name="T72" fmla="*/ 700 w 750"/>
                <a:gd name="T73" fmla="*/ 188 h 643"/>
                <a:gd name="T74" fmla="*/ 750 w 750"/>
                <a:gd name="T75" fmla="*/ 375 h 643"/>
                <a:gd name="T76" fmla="*/ 700 w 750"/>
                <a:gd name="T77" fmla="*/ 563 h 643"/>
                <a:gd name="T78" fmla="*/ 533 w 750"/>
                <a:gd name="T79" fmla="*/ 636 h 643"/>
                <a:gd name="T80" fmla="*/ 224 w 750"/>
                <a:gd name="T81" fmla="*/ 643 h 643"/>
                <a:gd name="T82" fmla="*/ 217 w 750"/>
                <a:gd name="T83" fmla="*/ 560 h 643"/>
                <a:gd name="T84" fmla="*/ 526 w 750"/>
                <a:gd name="T85" fmla="*/ 553 h 643"/>
                <a:gd name="T86" fmla="*/ 519 w 750"/>
                <a:gd name="T87" fmla="*/ 567 h 643"/>
                <a:gd name="T88" fmla="*/ 231 w 750"/>
                <a:gd name="T89" fmla="*/ 629 h 643"/>
                <a:gd name="T90" fmla="*/ 519 w 750"/>
                <a:gd name="T91" fmla="*/ 567 h 643"/>
                <a:gd name="T92" fmla="*/ 577 w 750"/>
                <a:gd name="T93" fmla="*/ 267 h 643"/>
                <a:gd name="T94" fmla="*/ 449 w 750"/>
                <a:gd name="T95" fmla="*/ 375 h 643"/>
                <a:gd name="T96" fmla="*/ 301 w 750"/>
                <a:gd name="T97" fmla="*/ 375 h 643"/>
                <a:gd name="T98" fmla="*/ 435 w 750"/>
                <a:gd name="T99" fmla="*/ 332 h 643"/>
                <a:gd name="T100" fmla="*/ 579 w 750"/>
                <a:gd name="T101" fmla="*/ 257 h 643"/>
                <a:gd name="T102" fmla="*/ 375 w 750"/>
                <a:gd name="T103" fmla="*/ 315 h 643"/>
                <a:gd name="T104" fmla="*/ 375 w 750"/>
                <a:gd name="T105" fmla="*/ 435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50" h="643">
                  <a:moveTo>
                    <a:pt x="700" y="563"/>
                  </a:moveTo>
                  <a:cubicBezTo>
                    <a:pt x="699" y="563"/>
                    <a:pt x="699" y="563"/>
                    <a:pt x="699" y="563"/>
                  </a:cubicBezTo>
                  <a:cubicBezTo>
                    <a:pt x="693" y="573"/>
                    <a:pt x="687" y="583"/>
                    <a:pt x="680" y="592"/>
                  </a:cubicBezTo>
                  <a:cubicBezTo>
                    <a:pt x="679" y="594"/>
                    <a:pt x="677" y="595"/>
                    <a:pt x="675" y="595"/>
                  </a:cubicBezTo>
                  <a:cubicBezTo>
                    <a:pt x="673" y="595"/>
                    <a:pt x="672" y="595"/>
                    <a:pt x="671" y="594"/>
                  </a:cubicBezTo>
                  <a:cubicBezTo>
                    <a:pt x="667" y="592"/>
                    <a:pt x="667" y="587"/>
                    <a:pt x="669" y="584"/>
                  </a:cubicBezTo>
                  <a:cubicBezTo>
                    <a:pt x="674" y="577"/>
                    <a:pt x="679" y="569"/>
                    <a:pt x="684" y="562"/>
                  </a:cubicBezTo>
                  <a:cubicBezTo>
                    <a:pt x="633" y="532"/>
                    <a:pt x="633" y="532"/>
                    <a:pt x="633" y="532"/>
                  </a:cubicBezTo>
                  <a:cubicBezTo>
                    <a:pt x="630" y="530"/>
                    <a:pt x="629" y="526"/>
                    <a:pt x="631" y="523"/>
                  </a:cubicBezTo>
                  <a:cubicBezTo>
                    <a:pt x="633" y="520"/>
                    <a:pt x="637" y="518"/>
                    <a:pt x="640" y="520"/>
                  </a:cubicBezTo>
                  <a:cubicBezTo>
                    <a:pt x="691" y="550"/>
                    <a:pt x="691" y="550"/>
                    <a:pt x="691" y="550"/>
                  </a:cubicBezTo>
                  <a:cubicBezTo>
                    <a:pt x="719" y="498"/>
                    <a:pt x="734" y="441"/>
                    <a:pt x="736" y="382"/>
                  </a:cubicBezTo>
                  <a:cubicBezTo>
                    <a:pt x="677" y="382"/>
                    <a:pt x="677" y="382"/>
                    <a:pt x="677" y="382"/>
                  </a:cubicBezTo>
                  <a:cubicBezTo>
                    <a:pt x="673" y="382"/>
                    <a:pt x="670" y="379"/>
                    <a:pt x="670" y="375"/>
                  </a:cubicBezTo>
                  <a:cubicBezTo>
                    <a:pt x="670" y="371"/>
                    <a:pt x="673" y="368"/>
                    <a:pt x="677" y="368"/>
                  </a:cubicBezTo>
                  <a:cubicBezTo>
                    <a:pt x="736" y="368"/>
                    <a:pt x="736" y="368"/>
                    <a:pt x="736" y="368"/>
                  </a:cubicBezTo>
                  <a:cubicBezTo>
                    <a:pt x="735" y="308"/>
                    <a:pt x="718" y="251"/>
                    <a:pt x="691" y="201"/>
                  </a:cubicBezTo>
                  <a:cubicBezTo>
                    <a:pt x="640" y="230"/>
                    <a:pt x="640" y="230"/>
                    <a:pt x="640" y="230"/>
                  </a:cubicBezTo>
                  <a:cubicBezTo>
                    <a:pt x="639" y="231"/>
                    <a:pt x="638" y="231"/>
                    <a:pt x="637" y="231"/>
                  </a:cubicBezTo>
                  <a:cubicBezTo>
                    <a:pt x="634" y="231"/>
                    <a:pt x="632" y="230"/>
                    <a:pt x="631" y="228"/>
                  </a:cubicBezTo>
                  <a:cubicBezTo>
                    <a:pt x="629" y="224"/>
                    <a:pt x="630" y="220"/>
                    <a:pt x="633" y="218"/>
                  </a:cubicBezTo>
                  <a:cubicBezTo>
                    <a:pt x="684" y="189"/>
                    <a:pt x="684" y="189"/>
                    <a:pt x="684" y="189"/>
                  </a:cubicBezTo>
                  <a:cubicBezTo>
                    <a:pt x="653" y="139"/>
                    <a:pt x="611" y="97"/>
                    <a:pt x="561" y="66"/>
                  </a:cubicBezTo>
                  <a:cubicBezTo>
                    <a:pt x="532" y="117"/>
                    <a:pt x="532" y="117"/>
                    <a:pt x="532" y="117"/>
                  </a:cubicBezTo>
                  <a:cubicBezTo>
                    <a:pt x="531" y="119"/>
                    <a:pt x="528" y="120"/>
                    <a:pt x="526" y="120"/>
                  </a:cubicBezTo>
                  <a:cubicBezTo>
                    <a:pt x="525" y="120"/>
                    <a:pt x="524" y="120"/>
                    <a:pt x="523" y="119"/>
                  </a:cubicBezTo>
                  <a:cubicBezTo>
                    <a:pt x="519" y="118"/>
                    <a:pt x="518" y="113"/>
                    <a:pt x="520" y="110"/>
                  </a:cubicBezTo>
                  <a:cubicBezTo>
                    <a:pt x="549" y="59"/>
                    <a:pt x="549" y="59"/>
                    <a:pt x="549" y="59"/>
                  </a:cubicBezTo>
                  <a:cubicBezTo>
                    <a:pt x="499" y="32"/>
                    <a:pt x="442" y="16"/>
                    <a:pt x="382" y="14"/>
                  </a:cubicBezTo>
                  <a:cubicBezTo>
                    <a:pt x="382" y="73"/>
                    <a:pt x="382" y="73"/>
                    <a:pt x="382" y="73"/>
                  </a:cubicBezTo>
                  <a:cubicBezTo>
                    <a:pt x="382" y="77"/>
                    <a:pt x="379" y="80"/>
                    <a:pt x="375" y="80"/>
                  </a:cubicBezTo>
                  <a:cubicBezTo>
                    <a:pt x="371" y="80"/>
                    <a:pt x="368" y="77"/>
                    <a:pt x="368" y="73"/>
                  </a:cubicBezTo>
                  <a:cubicBezTo>
                    <a:pt x="368" y="14"/>
                    <a:pt x="368" y="14"/>
                    <a:pt x="368" y="14"/>
                  </a:cubicBezTo>
                  <a:cubicBezTo>
                    <a:pt x="307" y="16"/>
                    <a:pt x="250" y="32"/>
                    <a:pt x="201" y="5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2" y="113"/>
                    <a:pt x="231" y="118"/>
                    <a:pt x="227" y="119"/>
                  </a:cubicBezTo>
                  <a:cubicBezTo>
                    <a:pt x="226" y="120"/>
                    <a:pt x="225" y="120"/>
                    <a:pt x="224" y="120"/>
                  </a:cubicBezTo>
                  <a:cubicBezTo>
                    <a:pt x="221" y="120"/>
                    <a:pt x="219" y="119"/>
                    <a:pt x="218" y="117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39" y="97"/>
                    <a:pt x="96" y="139"/>
                    <a:pt x="66" y="189"/>
                  </a:cubicBezTo>
                  <a:cubicBezTo>
                    <a:pt x="117" y="218"/>
                    <a:pt x="117" y="218"/>
                    <a:pt x="117" y="218"/>
                  </a:cubicBezTo>
                  <a:cubicBezTo>
                    <a:pt x="120" y="220"/>
                    <a:pt x="121" y="224"/>
                    <a:pt x="119" y="228"/>
                  </a:cubicBezTo>
                  <a:cubicBezTo>
                    <a:pt x="118" y="230"/>
                    <a:pt x="116" y="231"/>
                    <a:pt x="113" y="231"/>
                  </a:cubicBezTo>
                  <a:cubicBezTo>
                    <a:pt x="112" y="231"/>
                    <a:pt x="111" y="231"/>
                    <a:pt x="110" y="230"/>
                  </a:cubicBezTo>
                  <a:cubicBezTo>
                    <a:pt x="59" y="201"/>
                    <a:pt x="59" y="201"/>
                    <a:pt x="59" y="201"/>
                  </a:cubicBezTo>
                  <a:cubicBezTo>
                    <a:pt x="32" y="251"/>
                    <a:pt x="15" y="308"/>
                    <a:pt x="14" y="368"/>
                  </a:cubicBezTo>
                  <a:cubicBezTo>
                    <a:pt x="73" y="368"/>
                    <a:pt x="73" y="368"/>
                    <a:pt x="73" y="368"/>
                  </a:cubicBezTo>
                  <a:cubicBezTo>
                    <a:pt x="76" y="368"/>
                    <a:pt x="80" y="371"/>
                    <a:pt x="80" y="375"/>
                  </a:cubicBezTo>
                  <a:cubicBezTo>
                    <a:pt x="80" y="379"/>
                    <a:pt x="76" y="382"/>
                    <a:pt x="73" y="382"/>
                  </a:cubicBezTo>
                  <a:cubicBezTo>
                    <a:pt x="14" y="382"/>
                    <a:pt x="14" y="382"/>
                    <a:pt x="14" y="382"/>
                  </a:cubicBezTo>
                  <a:cubicBezTo>
                    <a:pt x="15" y="441"/>
                    <a:pt x="31" y="498"/>
                    <a:pt x="59" y="550"/>
                  </a:cubicBezTo>
                  <a:cubicBezTo>
                    <a:pt x="110" y="520"/>
                    <a:pt x="110" y="520"/>
                    <a:pt x="110" y="520"/>
                  </a:cubicBezTo>
                  <a:cubicBezTo>
                    <a:pt x="113" y="518"/>
                    <a:pt x="117" y="520"/>
                    <a:pt x="119" y="523"/>
                  </a:cubicBezTo>
                  <a:cubicBezTo>
                    <a:pt x="121" y="526"/>
                    <a:pt x="120" y="530"/>
                    <a:pt x="117" y="532"/>
                  </a:cubicBezTo>
                  <a:cubicBezTo>
                    <a:pt x="66" y="562"/>
                    <a:pt x="66" y="562"/>
                    <a:pt x="66" y="562"/>
                  </a:cubicBezTo>
                  <a:cubicBezTo>
                    <a:pt x="71" y="569"/>
                    <a:pt x="76" y="577"/>
                    <a:pt x="81" y="584"/>
                  </a:cubicBezTo>
                  <a:cubicBezTo>
                    <a:pt x="83" y="587"/>
                    <a:pt x="82" y="592"/>
                    <a:pt x="79" y="594"/>
                  </a:cubicBezTo>
                  <a:cubicBezTo>
                    <a:pt x="76" y="596"/>
                    <a:pt x="72" y="595"/>
                    <a:pt x="69" y="592"/>
                  </a:cubicBezTo>
                  <a:cubicBezTo>
                    <a:pt x="63" y="583"/>
                    <a:pt x="56" y="573"/>
                    <a:pt x="51" y="563"/>
                  </a:cubicBezTo>
                  <a:cubicBezTo>
                    <a:pt x="51" y="563"/>
                    <a:pt x="50" y="563"/>
                    <a:pt x="50" y="563"/>
                  </a:cubicBezTo>
                  <a:cubicBezTo>
                    <a:pt x="50" y="562"/>
                    <a:pt x="50" y="562"/>
                    <a:pt x="50" y="562"/>
                  </a:cubicBezTo>
                  <a:cubicBezTo>
                    <a:pt x="17" y="505"/>
                    <a:pt x="0" y="441"/>
                    <a:pt x="0" y="375"/>
                  </a:cubicBezTo>
                  <a:cubicBezTo>
                    <a:pt x="0" y="307"/>
                    <a:pt x="18" y="244"/>
                    <a:pt x="50" y="189"/>
                  </a:cubicBezTo>
                  <a:cubicBezTo>
                    <a:pt x="50" y="189"/>
                    <a:pt x="50" y="188"/>
                    <a:pt x="50" y="188"/>
                  </a:cubicBezTo>
                  <a:cubicBezTo>
                    <a:pt x="51" y="187"/>
                    <a:pt x="51" y="187"/>
                    <a:pt x="51" y="187"/>
                  </a:cubicBezTo>
                  <a:cubicBezTo>
                    <a:pt x="84" y="131"/>
                    <a:pt x="130" y="84"/>
                    <a:pt x="186" y="51"/>
                  </a:cubicBezTo>
                  <a:cubicBezTo>
                    <a:pt x="187" y="51"/>
                    <a:pt x="187" y="51"/>
                    <a:pt x="187" y="51"/>
                  </a:cubicBezTo>
                  <a:cubicBezTo>
                    <a:pt x="188" y="50"/>
                    <a:pt x="188" y="50"/>
                    <a:pt x="189" y="50"/>
                  </a:cubicBezTo>
                  <a:cubicBezTo>
                    <a:pt x="244" y="18"/>
                    <a:pt x="307" y="0"/>
                    <a:pt x="375" y="0"/>
                  </a:cubicBezTo>
                  <a:cubicBezTo>
                    <a:pt x="443" y="0"/>
                    <a:pt x="506" y="18"/>
                    <a:pt x="561" y="50"/>
                  </a:cubicBezTo>
                  <a:cubicBezTo>
                    <a:pt x="562" y="50"/>
                    <a:pt x="562" y="50"/>
                    <a:pt x="562" y="51"/>
                  </a:cubicBezTo>
                  <a:cubicBezTo>
                    <a:pt x="563" y="51"/>
                    <a:pt x="563" y="51"/>
                    <a:pt x="564" y="51"/>
                  </a:cubicBezTo>
                  <a:cubicBezTo>
                    <a:pt x="619" y="84"/>
                    <a:pt x="666" y="131"/>
                    <a:pt x="699" y="187"/>
                  </a:cubicBezTo>
                  <a:cubicBezTo>
                    <a:pt x="699" y="187"/>
                    <a:pt x="699" y="187"/>
                    <a:pt x="700" y="188"/>
                  </a:cubicBezTo>
                  <a:cubicBezTo>
                    <a:pt x="700" y="188"/>
                    <a:pt x="700" y="189"/>
                    <a:pt x="700" y="189"/>
                  </a:cubicBezTo>
                  <a:cubicBezTo>
                    <a:pt x="732" y="244"/>
                    <a:pt x="750" y="307"/>
                    <a:pt x="750" y="375"/>
                  </a:cubicBezTo>
                  <a:cubicBezTo>
                    <a:pt x="750" y="441"/>
                    <a:pt x="733" y="505"/>
                    <a:pt x="700" y="562"/>
                  </a:cubicBezTo>
                  <a:cubicBezTo>
                    <a:pt x="700" y="562"/>
                    <a:pt x="700" y="562"/>
                    <a:pt x="700" y="563"/>
                  </a:cubicBezTo>
                  <a:close/>
                  <a:moveTo>
                    <a:pt x="533" y="560"/>
                  </a:moveTo>
                  <a:cubicBezTo>
                    <a:pt x="533" y="636"/>
                    <a:pt x="533" y="636"/>
                    <a:pt x="533" y="636"/>
                  </a:cubicBezTo>
                  <a:cubicBezTo>
                    <a:pt x="533" y="640"/>
                    <a:pt x="530" y="643"/>
                    <a:pt x="526" y="643"/>
                  </a:cubicBezTo>
                  <a:cubicBezTo>
                    <a:pt x="224" y="643"/>
                    <a:pt x="224" y="643"/>
                    <a:pt x="224" y="643"/>
                  </a:cubicBezTo>
                  <a:cubicBezTo>
                    <a:pt x="220" y="643"/>
                    <a:pt x="217" y="640"/>
                    <a:pt x="217" y="636"/>
                  </a:cubicBezTo>
                  <a:cubicBezTo>
                    <a:pt x="217" y="560"/>
                    <a:pt x="217" y="560"/>
                    <a:pt x="217" y="560"/>
                  </a:cubicBezTo>
                  <a:cubicBezTo>
                    <a:pt x="217" y="556"/>
                    <a:pt x="220" y="553"/>
                    <a:pt x="224" y="553"/>
                  </a:cubicBezTo>
                  <a:cubicBezTo>
                    <a:pt x="526" y="553"/>
                    <a:pt x="526" y="553"/>
                    <a:pt x="526" y="553"/>
                  </a:cubicBezTo>
                  <a:cubicBezTo>
                    <a:pt x="530" y="553"/>
                    <a:pt x="533" y="556"/>
                    <a:pt x="533" y="560"/>
                  </a:cubicBezTo>
                  <a:close/>
                  <a:moveTo>
                    <a:pt x="519" y="567"/>
                  </a:moveTo>
                  <a:cubicBezTo>
                    <a:pt x="231" y="567"/>
                    <a:pt x="231" y="567"/>
                    <a:pt x="231" y="567"/>
                  </a:cubicBezTo>
                  <a:cubicBezTo>
                    <a:pt x="231" y="629"/>
                    <a:pt x="231" y="629"/>
                    <a:pt x="231" y="629"/>
                  </a:cubicBezTo>
                  <a:cubicBezTo>
                    <a:pt x="519" y="629"/>
                    <a:pt x="519" y="629"/>
                    <a:pt x="519" y="629"/>
                  </a:cubicBezTo>
                  <a:lnTo>
                    <a:pt x="519" y="567"/>
                  </a:lnTo>
                  <a:close/>
                  <a:moveTo>
                    <a:pt x="579" y="257"/>
                  </a:moveTo>
                  <a:cubicBezTo>
                    <a:pt x="581" y="261"/>
                    <a:pt x="580" y="265"/>
                    <a:pt x="577" y="267"/>
                  </a:cubicBezTo>
                  <a:cubicBezTo>
                    <a:pt x="442" y="344"/>
                    <a:pt x="442" y="344"/>
                    <a:pt x="442" y="344"/>
                  </a:cubicBezTo>
                  <a:cubicBezTo>
                    <a:pt x="447" y="354"/>
                    <a:pt x="449" y="364"/>
                    <a:pt x="449" y="375"/>
                  </a:cubicBezTo>
                  <a:cubicBezTo>
                    <a:pt x="449" y="416"/>
                    <a:pt x="416" y="449"/>
                    <a:pt x="375" y="449"/>
                  </a:cubicBezTo>
                  <a:cubicBezTo>
                    <a:pt x="334" y="449"/>
                    <a:pt x="301" y="416"/>
                    <a:pt x="301" y="375"/>
                  </a:cubicBezTo>
                  <a:cubicBezTo>
                    <a:pt x="301" y="334"/>
                    <a:pt x="334" y="301"/>
                    <a:pt x="375" y="301"/>
                  </a:cubicBezTo>
                  <a:cubicBezTo>
                    <a:pt x="400" y="301"/>
                    <a:pt x="422" y="313"/>
                    <a:pt x="435" y="332"/>
                  </a:cubicBezTo>
                  <a:cubicBezTo>
                    <a:pt x="570" y="255"/>
                    <a:pt x="570" y="255"/>
                    <a:pt x="570" y="255"/>
                  </a:cubicBezTo>
                  <a:cubicBezTo>
                    <a:pt x="573" y="253"/>
                    <a:pt x="577" y="254"/>
                    <a:pt x="579" y="257"/>
                  </a:cubicBezTo>
                  <a:close/>
                  <a:moveTo>
                    <a:pt x="435" y="375"/>
                  </a:moveTo>
                  <a:cubicBezTo>
                    <a:pt x="435" y="342"/>
                    <a:pt x="408" y="315"/>
                    <a:pt x="375" y="315"/>
                  </a:cubicBezTo>
                  <a:cubicBezTo>
                    <a:pt x="342" y="315"/>
                    <a:pt x="315" y="342"/>
                    <a:pt x="315" y="375"/>
                  </a:cubicBezTo>
                  <a:cubicBezTo>
                    <a:pt x="315" y="408"/>
                    <a:pt x="342" y="435"/>
                    <a:pt x="375" y="435"/>
                  </a:cubicBezTo>
                  <a:cubicBezTo>
                    <a:pt x="408" y="435"/>
                    <a:pt x="435" y="408"/>
                    <a:pt x="435" y="3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xmlns="" id="{BBE9AA9E-A4D1-48F4-BCB2-5F1A347CA975}"/>
              </a:ext>
            </a:extLst>
          </p:cNvPr>
          <p:cNvGrpSpPr/>
          <p:nvPr/>
        </p:nvGrpSpPr>
        <p:grpSpPr>
          <a:xfrm>
            <a:off x="546100" y="1434086"/>
            <a:ext cx="766800" cy="766800"/>
            <a:chOff x="4290312" y="4510212"/>
            <a:chExt cx="766800" cy="766800"/>
          </a:xfrm>
        </p:grpSpPr>
        <p:sp>
          <p:nvSpPr>
            <p:cNvPr id="12" name="Oval 44">
              <a:extLst>
                <a:ext uri="{FF2B5EF4-FFF2-40B4-BE49-F238E27FC236}">
                  <a16:creationId xmlns:a16="http://schemas.microsoft.com/office/drawing/2014/main" xmlns="" id="{6C5CE51A-D90F-468B-9E2A-121D4B6DEE10}"/>
                </a:ext>
              </a:extLst>
            </p:cNvPr>
            <p:cNvSpPr/>
            <p:nvPr/>
          </p:nvSpPr>
          <p:spPr>
            <a:xfrm>
              <a:off x="4290312" y="4510212"/>
              <a:ext cx="766800" cy="766800"/>
            </a:xfrm>
            <a:prstGeom prst="ellipse">
              <a:avLst/>
            </a:prstGeom>
            <a:solidFill>
              <a:srgbClr val="10237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  <p:sp>
          <p:nvSpPr>
            <p:cNvPr id="13" name="Freeform 114">
              <a:extLst>
                <a:ext uri="{FF2B5EF4-FFF2-40B4-BE49-F238E27FC236}">
                  <a16:creationId xmlns:a16="http://schemas.microsoft.com/office/drawing/2014/main" xmlns="" id="{4DB26E4C-CAF9-4333-9CAB-0FBAC57F7E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05285" y="4633197"/>
              <a:ext cx="374167" cy="481367"/>
            </a:xfrm>
            <a:custGeom>
              <a:avLst/>
              <a:gdLst>
                <a:gd name="T0" fmla="*/ 442 w 548"/>
                <a:gd name="T1" fmla="*/ 53 h 591"/>
                <a:gd name="T2" fmla="*/ 413 w 548"/>
                <a:gd name="T3" fmla="*/ 0 h 591"/>
                <a:gd name="T4" fmla="*/ 384 w 548"/>
                <a:gd name="T5" fmla="*/ 53 h 591"/>
                <a:gd name="T6" fmla="*/ 163 w 548"/>
                <a:gd name="T7" fmla="*/ 29 h 591"/>
                <a:gd name="T8" fmla="*/ 105 w 548"/>
                <a:gd name="T9" fmla="*/ 29 h 591"/>
                <a:gd name="T10" fmla="*/ 7 w 548"/>
                <a:gd name="T11" fmla="*/ 53 h 591"/>
                <a:gd name="T12" fmla="*/ 0 w 548"/>
                <a:gd name="T13" fmla="*/ 584 h 591"/>
                <a:gd name="T14" fmla="*/ 541 w 548"/>
                <a:gd name="T15" fmla="*/ 591 h 591"/>
                <a:gd name="T16" fmla="*/ 548 w 548"/>
                <a:gd name="T17" fmla="*/ 60 h 591"/>
                <a:gd name="T18" fmla="*/ 398 w 548"/>
                <a:gd name="T19" fmla="*/ 29 h 591"/>
                <a:gd name="T20" fmla="*/ 428 w 548"/>
                <a:gd name="T21" fmla="*/ 29 h 591"/>
                <a:gd name="T22" fmla="*/ 413 w 548"/>
                <a:gd name="T23" fmla="*/ 106 h 591"/>
                <a:gd name="T24" fmla="*/ 398 w 548"/>
                <a:gd name="T25" fmla="*/ 29 h 591"/>
                <a:gd name="T26" fmla="*/ 134 w 548"/>
                <a:gd name="T27" fmla="*/ 14 h 591"/>
                <a:gd name="T28" fmla="*/ 149 w 548"/>
                <a:gd name="T29" fmla="*/ 92 h 591"/>
                <a:gd name="T30" fmla="*/ 119 w 548"/>
                <a:gd name="T31" fmla="*/ 92 h 591"/>
                <a:gd name="T32" fmla="*/ 105 w 548"/>
                <a:gd name="T33" fmla="*/ 67 h 591"/>
                <a:gd name="T34" fmla="*/ 134 w 548"/>
                <a:gd name="T35" fmla="*/ 120 h 591"/>
                <a:gd name="T36" fmla="*/ 163 w 548"/>
                <a:gd name="T37" fmla="*/ 67 h 591"/>
                <a:gd name="T38" fmla="*/ 384 w 548"/>
                <a:gd name="T39" fmla="*/ 92 h 591"/>
                <a:gd name="T40" fmla="*/ 442 w 548"/>
                <a:gd name="T41" fmla="*/ 92 h 591"/>
                <a:gd name="T42" fmla="*/ 534 w 548"/>
                <a:gd name="T43" fmla="*/ 67 h 591"/>
                <a:gd name="T44" fmla="*/ 14 w 548"/>
                <a:gd name="T45" fmla="*/ 177 h 591"/>
                <a:gd name="T46" fmla="*/ 105 w 548"/>
                <a:gd name="T47" fmla="*/ 67 h 591"/>
                <a:gd name="T48" fmla="*/ 14 w 548"/>
                <a:gd name="T49" fmla="*/ 191 h 591"/>
                <a:gd name="T50" fmla="*/ 534 w 548"/>
                <a:gd name="T51" fmla="*/ 577 h 591"/>
                <a:gd name="T52" fmla="*/ 436 w 548"/>
                <a:gd name="T53" fmla="*/ 260 h 591"/>
                <a:gd name="T54" fmla="*/ 223 w 548"/>
                <a:gd name="T55" fmla="*/ 521 h 591"/>
                <a:gd name="T56" fmla="*/ 218 w 548"/>
                <a:gd name="T57" fmla="*/ 520 h 591"/>
                <a:gd name="T58" fmla="*/ 113 w 548"/>
                <a:gd name="T59" fmla="*/ 417 h 591"/>
                <a:gd name="T60" fmla="*/ 221 w 548"/>
                <a:gd name="T61" fmla="*/ 504 h 591"/>
                <a:gd name="T62" fmla="*/ 435 w 548"/>
                <a:gd name="T63" fmla="*/ 25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48" h="591">
                  <a:moveTo>
                    <a:pt x="541" y="53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42" y="29"/>
                    <a:pt x="442" y="29"/>
                    <a:pt x="442" y="29"/>
                  </a:cubicBezTo>
                  <a:cubicBezTo>
                    <a:pt x="442" y="13"/>
                    <a:pt x="429" y="0"/>
                    <a:pt x="413" y="0"/>
                  </a:cubicBezTo>
                  <a:cubicBezTo>
                    <a:pt x="397" y="0"/>
                    <a:pt x="384" y="13"/>
                    <a:pt x="384" y="29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163" y="53"/>
                    <a:pt x="163" y="53"/>
                    <a:pt x="163" y="53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13"/>
                    <a:pt x="150" y="0"/>
                    <a:pt x="134" y="0"/>
                  </a:cubicBezTo>
                  <a:cubicBezTo>
                    <a:pt x="118" y="0"/>
                    <a:pt x="105" y="13"/>
                    <a:pt x="105" y="29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56"/>
                    <a:pt x="0" y="60"/>
                  </a:cubicBezTo>
                  <a:cubicBezTo>
                    <a:pt x="0" y="584"/>
                    <a:pt x="0" y="584"/>
                    <a:pt x="0" y="584"/>
                  </a:cubicBezTo>
                  <a:cubicBezTo>
                    <a:pt x="0" y="587"/>
                    <a:pt x="3" y="591"/>
                    <a:pt x="7" y="591"/>
                  </a:cubicBezTo>
                  <a:cubicBezTo>
                    <a:pt x="541" y="591"/>
                    <a:pt x="541" y="591"/>
                    <a:pt x="541" y="591"/>
                  </a:cubicBezTo>
                  <a:cubicBezTo>
                    <a:pt x="544" y="591"/>
                    <a:pt x="548" y="587"/>
                    <a:pt x="548" y="584"/>
                  </a:cubicBezTo>
                  <a:cubicBezTo>
                    <a:pt x="548" y="60"/>
                    <a:pt x="548" y="60"/>
                    <a:pt x="548" y="60"/>
                  </a:cubicBezTo>
                  <a:cubicBezTo>
                    <a:pt x="548" y="56"/>
                    <a:pt x="544" y="53"/>
                    <a:pt x="541" y="53"/>
                  </a:cubicBezTo>
                  <a:close/>
                  <a:moveTo>
                    <a:pt x="398" y="29"/>
                  </a:moveTo>
                  <a:cubicBezTo>
                    <a:pt x="398" y="20"/>
                    <a:pt x="405" y="14"/>
                    <a:pt x="413" y="14"/>
                  </a:cubicBezTo>
                  <a:cubicBezTo>
                    <a:pt x="422" y="14"/>
                    <a:pt x="428" y="20"/>
                    <a:pt x="428" y="29"/>
                  </a:cubicBezTo>
                  <a:cubicBezTo>
                    <a:pt x="428" y="92"/>
                    <a:pt x="428" y="92"/>
                    <a:pt x="428" y="92"/>
                  </a:cubicBezTo>
                  <a:cubicBezTo>
                    <a:pt x="428" y="100"/>
                    <a:pt x="422" y="106"/>
                    <a:pt x="413" y="106"/>
                  </a:cubicBezTo>
                  <a:cubicBezTo>
                    <a:pt x="405" y="106"/>
                    <a:pt x="398" y="100"/>
                    <a:pt x="398" y="92"/>
                  </a:cubicBezTo>
                  <a:lnTo>
                    <a:pt x="398" y="29"/>
                  </a:lnTo>
                  <a:close/>
                  <a:moveTo>
                    <a:pt x="119" y="29"/>
                  </a:moveTo>
                  <a:cubicBezTo>
                    <a:pt x="119" y="20"/>
                    <a:pt x="126" y="14"/>
                    <a:pt x="134" y="14"/>
                  </a:cubicBezTo>
                  <a:cubicBezTo>
                    <a:pt x="142" y="14"/>
                    <a:pt x="149" y="20"/>
                    <a:pt x="149" y="29"/>
                  </a:cubicBezTo>
                  <a:cubicBezTo>
                    <a:pt x="149" y="92"/>
                    <a:pt x="149" y="92"/>
                    <a:pt x="149" y="92"/>
                  </a:cubicBezTo>
                  <a:cubicBezTo>
                    <a:pt x="149" y="100"/>
                    <a:pt x="142" y="106"/>
                    <a:pt x="134" y="106"/>
                  </a:cubicBezTo>
                  <a:cubicBezTo>
                    <a:pt x="126" y="106"/>
                    <a:pt x="119" y="100"/>
                    <a:pt x="119" y="92"/>
                  </a:cubicBezTo>
                  <a:lnTo>
                    <a:pt x="119" y="29"/>
                  </a:lnTo>
                  <a:close/>
                  <a:moveTo>
                    <a:pt x="105" y="67"/>
                  </a:moveTo>
                  <a:cubicBezTo>
                    <a:pt x="105" y="92"/>
                    <a:pt x="105" y="92"/>
                    <a:pt x="105" y="92"/>
                  </a:cubicBezTo>
                  <a:cubicBezTo>
                    <a:pt x="105" y="107"/>
                    <a:pt x="118" y="120"/>
                    <a:pt x="134" y="120"/>
                  </a:cubicBezTo>
                  <a:cubicBezTo>
                    <a:pt x="150" y="120"/>
                    <a:pt x="163" y="107"/>
                    <a:pt x="163" y="92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384" y="67"/>
                    <a:pt x="384" y="67"/>
                    <a:pt x="384" y="67"/>
                  </a:cubicBezTo>
                  <a:cubicBezTo>
                    <a:pt x="384" y="92"/>
                    <a:pt x="384" y="92"/>
                    <a:pt x="384" y="92"/>
                  </a:cubicBezTo>
                  <a:cubicBezTo>
                    <a:pt x="384" y="107"/>
                    <a:pt x="397" y="120"/>
                    <a:pt x="413" y="120"/>
                  </a:cubicBezTo>
                  <a:cubicBezTo>
                    <a:pt x="429" y="120"/>
                    <a:pt x="442" y="107"/>
                    <a:pt x="442" y="92"/>
                  </a:cubicBezTo>
                  <a:cubicBezTo>
                    <a:pt x="442" y="67"/>
                    <a:pt x="442" y="67"/>
                    <a:pt x="442" y="67"/>
                  </a:cubicBezTo>
                  <a:cubicBezTo>
                    <a:pt x="534" y="67"/>
                    <a:pt x="534" y="67"/>
                    <a:pt x="534" y="67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14" y="177"/>
                    <a:pt x="14" y="177"/>
                    <a:pt x="14" y="177"/>
                  </a:cubicBezTo>
                  <a:cubicBezTo>
                    <a:pt x="14" y="67"/>
                    <a:pt x="14" y="67"/>
                    <a:pt x="14" y="67"/>
                  </a:cubicBezTo>
                  <a:lnTo>
                    <a:pt x="105" y="67"/>
                  </a:lnTo>
                  <a:close/>
                  <a:moveTo>
                    <a:pt x="14" y="577"/>
                  </a:moveTo>
                  <a:cubicBezTo>
                    <a:pt x="14" y="191"/>
                    <a:pt x="14" y="191"/>
                    <a:pt x="14" y="191"/>
                  </a:cubicBezTo>
                  <a:cubicBezTo>
                    <a:pt x="534" y="191"/>
                    <a:pt x="534" y="191"/>
                    <a:pt x="534" y="191"/>
                  </a:cubicBezTo>
                  <a:cubicBezTo>
                    <a:pt x="534" y="577"/>
                    <a:pt x="534" y="577"/>
                    <a:pt x="534" y="577"/>
                  </a:cubicBezTo>
                  <a:lnTo>
                    <a:pt x="14" y="577"/>
                  </a:lnTo>
                  <a:close/>
                  <a:moveTo>
                    <a:pt x="436" y="260"/>
                  </a:moveTo>
                  <a:cubicBezTo>
                    <a:pt x="228" y="519"/>
                    <a:pt x="228" y="519"/>
                    <a:pt x="228" y="519"/>
                  </a:cubicBezTo>
                  <a:cubicBezTo>
                    <a:pt x="226" y="520"/>
                    <a:pt x="225" y="521"/>
                    <a:pt x="223" y="521"/>
                  </a:cubicBezTo>
                  <a:cubicBezTo>
                    <a:pt x="223" y="521"/>
                    <a:pt x="222" y="521"/>
                    <a:pt x="222" y="521"/>
                  </a:cubicBezTo>
                  <a:cubicBezTo>
                    <a:pt x="221" y="521"/>
                    <a:pt x="219" y="521"/>
                    <a:pt x="218" y="520"/>
                  </a:cubicBezTo>
                  <a:cubicBezTo>
                    <a:pt x="114" y="427"/>
                    <a:pt x="114" y="427"/>
                    <a:pt x="114" y="427"/>
                  </a:cubicBezTo>
                  <a:cubicBezTo>
                    <a:pt x="111" y="424"/>
                    <a:pt x="111" y="420"/>
                    <a:pt x="113" y="417"/>
                  </a:cubicBezTo>
                  <a:cubicBezTo>
                    <a:pt x="116" y="414"/>
                    <a:pt x="120" y="414"/>
                    <a:pt x="123" y="416"/>
                  </a:cubicBezTo>
                  <a:cubicBezTo>
                    <a:pt x="221" y="504"/>
                    <a:pt x="221" y="504"/>
                    <a:pt x="221" y="504"/>
                  </a:cubicBezTo>
                  <a:cubicBezTo>
                    <a:pt x="425" y="251"/>
                    <a:pt x="425" y="251"/>
                    <a:pt x="425" y="251"/>
                  </a:cubicBezTo>
                  <a:cubicBezTo>
                    <a:pt x="427" y="248"/>
                    <a:pt x="432" y="248"/>
                    <a:pt x="435" y="250"/>
                  </a:cubicBezTo>
                  <a:cubicBezTo>
                    <a:pt x="438" y="252"/>
                    <a:pt x="438" y="257"/>
                    <a:pt x="436" y="2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ownStd" panose="00010500010101010101" pitchFamily="50" charset="0"/>
                <a:ea typeface="BrownStd Regular Alternate" charset="0"/>
                <a:cs typeface="BrownStd Regular Alternat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88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6CA11A90-3119-4971-BDA9-536A3C3DA4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231900" y="3319760"/>
            <a:ext cx="6434842" cy="923330"/>
          </a:xfrm>
        </p:spPr>
        <p:txBody>
          <a:bodyPr/>
          <a:lstStyle/>
          <a:p>
            <a:r>
              <a:rPr lang="de-DE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7429D004-7AAB-4619-9C04-4140B44387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42300" y="1190625"/>
            <a:ext cx="1366310" cy="2769989"/>
          </a:xfrm>
        </p:spPr>
        <p:txBody>
          <a:bodyPr/>
          <a:lstStyle/>
          <a:p>
            <a:r>
              <a:rPr lang="de-DE" sz="180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xmlns="" id="{84F43DB9-684D-445A-8630-5AC7FF9E6901}"/>
              </a:ext>
            </a:extLst>
          </p:cNvPr>
          <p:cNvSpPr txBox="1">
            <a:spLocks/>
          </p:cNvSpPr>
          <p:nvPr/>
        </p:nvSpPr>
        <p:spPr>
          <a:xfrm>
            <a:off x="877887" y="6112823"/>
            <a:ext cx="3827441" cy="8494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12700">
              <a:lnSpc>
                <a:spcPct val="100000"/>
              </a:lnSpc>
            </a:pPr>
            <a:r>
              <a:rPr lang="en-US" sz="1100" kern="0" spc="-5" dirty="0" smtClean="0">
                <a:solidFill>
                  <a:schemeClr val="tx1"/>
                </a:solidFill>
                <a:latin typeface="+mj-lt"/>
                <a:cs typeface="Times New Roman"/>
              </a:rPr>
              <a:t>Patrick Heinze, Anh Le, Leon </a:t>
            </a:r>
            <a:r>
              <a:rPr lang="en-US" sz="1100" kern="0" spc="-5" dirty="0" err="1" smtClean="0">
                <a:solidFill>
                  <a:schemeClr val="tx1"/>
                </a:solidFill>
                <a:latin typeface="+mj-lt"/>
                <a:cs typeface="Times New Roman"/>
              </a:rPr>
              <a:t>Schüller</a:t>
            </a:r>
            <a:endParaRPr lang="de-DE" sz="1100" spc="-5" dirty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lang="de-DE" sz="1100" spc="-5" dirty="0" smtClean="0">
              <a:solidFill>
                <a:schemeClr val="tx1"/>
              </a:solidFill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de-DE" sz="1100" spc="-5" dirty="0" smtClean="0">
                <a:solidFill>
                  <a:schemeClr val="tx1"/>
                </a:solidFill>
                <a:cs typeface="Times New Roman"/>
              </a:rPr>
              <a:t>4th </a:t>
            </a:r>
            <a:r>
              <a:rPr lang="de-DE" sz="1100" spc="-5" dirty="0" err="1" smtClean="0">
                <a:solidFill>
                  <a:schemeClr val="tx1"/>
                </a:solidFill>
                <a:cs typeface="Times New Roman"/>
              </a:rPr>
              <a:t>December</a:t>
            </a:r>
            <a:r>
              <a:rPr lang="de-DE" sz="1100" spc="-5" dirty="0" smtClean="0">
                <a:solidFill>
                  <a:schemeClr val="tx1"/>
                </a:solidFill>
                <a:cs typeface="Times New Roman"/>
              </a:rPr>
              <a:t> 2018</a:t>
            </a:r>
            <a:endParaRPr lang="en-US" sz="1100" kern="0" dirty="0" smtClean="0">
              <a:solidFill>
                <a:schemeClr val="tx1"/>
              </a:solidFill>
              <a:latin typeface="+mj-lt"/>
              <a:cs typeface="Times New Roman"/>
            </a:endParaRPr>
          </a:p>
          <a:p>
            <a:pPr>
              <a:spcBef>
                <a:spcPts val="31"/>
              </a:spcBef>
            </a:pPr>
            <a:endParaRPr lang="en-US" sz="1100" kern="0" dirty="0" smtClean="0">
              <a:solidFill>
                <a:schemeClr val="tx1"/>
              </a:solidFill>
              <a:latin typeface="+mj-lt"/>
              <a:cs typeface="Times New Roman"/>
            </a:endParaRPr>
          </a:p>
          <a:p>
            <a:pPr marL="12700" marR="5080">
              <a:lnSpc>
                <a:spcPct val="79500"/>
              </a:lnSpc>
            </a:pPr>
            <a:r>
              <a:rPr lang="en-US" sz="1400" b="1" kern="0" spc="-5" dirty="0" smtClean="0">
                <a:solidFill>
                  <a:schemeClr val="tx1"/>
                </a:solidFill>
                <a:latin typeface="+mj-lt"/>
                <a:cs typeface="Times New Roman"/>
              </a:rPr>
              <a:t>University of Mannheim</a:t>
            </a:r>
            <a:endParaRPr lang="en-US" sz="1400" b="1" kern="0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1220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3">
            <a:extLst>
              <a:ext uri="{FF2B5EF4-FFF2-40B4-BE49-F238E27FC236}">
                <a16:creationId xmlns:a16="http://schemas.microsoft.com/office/drawing/2014/main" xmlns="" id="{226E3C02-0C82-4A6B-B109-266C801AFC4A}"/>
              </a:ext>
            </a:extLst>
          </p:cNvPr>
          <p:cNvSpPr/>
          <p:nvPr/>
        </p:nvSpPr>
        <p:spPr>
          <a:xfrm>
            <a:off x="1079500" y="1696001"/>
            <a:ext cx="8070273" cy="3685624"/>
          </a:xfrm>
          <a:custGeom>
            <a:avLst/>
            <a:gdLst/>
            <a:ahLst/>
            <a:cxnLst/>
            <a:rect l="l" t="t" r="r" b="b"/>
            <a:pathLst>
              <a:path w="8877300" h="4459605">
                <a:moveTo>
                  <a:pt x="0" y="0"/>
                </a:moveTo>
                <a:lnTo>
                  <a:pt x="0" y="4459224"/>
                </a:lnTo>
                <a:lnTo>
                  <a:pt x="8877300" y="4459224"/>
                </a:lnTo>
                <a:lnTo>
                  <a:pt x="88773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xmlns="" id="{D52573A2-6BED-40C7-8B50-A200FFA71B93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2</a:t>
            </a:fld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CEB8E7CA-0DD9-4DE7-925F-59D2D52E1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xmlns="" id="{C41ECAAA-CF95-4383-821F-5FE2923D2AAE}"/>
              </a:ext>
            </a:extLst>
          </p:cNvPr>
          <p:cNvSpPr txBox="1"/>
          <p:nvPr/>
        </p:nvSpPr>
        <p:spPr>
          <a:xfrm>
            <a:off x="1384300" y="1911059"/>
            <a:ext cx="7467600" cy="33239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Goals and vision for the recommender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Semantic movie datasets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err="1" smtClean="0"/>
              <a:t>Similarity</a:t>
            </a:r>
            <a:r>
              <a:rPr lang="de-DE" sz="2400" dirty="0" smtClean="0"/>
              <a:t> </a:t>
            </a:r>
            <a:r>
              <a:rPr lang="de-DE" sz="2400" dirty="0" err="1" smtClean="0"/>
              <a:t>measures</a:t>
            </a:r>
            <a:r>
              <a:rPr lang="de-DE" sz="2400" dirty="0" smtClean="0"/>
              <a:t> </a:t>
            </a:r>
            <a:r>
              <a:rPr lang="de-DE" sz="2400" dirty="0" err="1" smtClean="0"/>
              <a:t>and</a:t>
            </a:r>
            <a:r>
              <a:rPr lang="de-DE" sz="2400" dirty="0" smtClean="0"/>
              <a:t> </a:t>
            </a:r>
            <a:r>
              <a:rPr lang="de-DE" sz="2400" dirty="0" err="1" smtClean="0"/>
              <a:t>recommendation</a:t>
            </a:r>
            <a:r>
              <a:rPr lang="de-DE" sz="2400" dirty="0" smtClean="0"/>
              <a:t> </a:t>
            </a:r>
            <a:r>
              <a:rPr lang="de-DE" sz="2400" dirty="0" err="1" smtClean="0"/>
              <a:t>algorithm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Example </a:t>
            </a:r>
            <a:r>
              <a:rPr lang="en-US" sz="2400" dirty="0"/>
              <a:t>results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sz="2400" dirty="0" smtClean="0"/>
              <a:t>Outlook</a:t>
            </a: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 smtClean="0"/>
              <a:t>Lessons learned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463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3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1) Movie </a:t>
            </a:r>
            <a:r>
              <a:rPr lang="de-DE" dirty="0" smtClean="0"/>
              <a:t>Data – </a:t>
            </a:r>
            <a:r>
              <a:rPr lang="de-DE" dirty="0" err="1" smtClean="0"/>
              <a:t>DBPedia</a:t>
            </a:r>
            <a:r>
              <a:rPr lang="de-DE" dirty="0" smtClean="0"/>
              <a:t> I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1398293"/>
            <a:ext cx="5976339" cy="448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5" descr="Image result for gladiator movie"/>
          <p:cNvSpPr>
            <a:spLocks noChangeAspect="1" noChangeArrowheads="1"/>
          </p:cNvSpPr>
          <p:nvPr/>
        </p:nvSpPr>
        <p:spPr bwMode="auto">
          <a:xfrm>
            <a:off x="155575" y="-2620963"/>
            <a:ext cx="3695700" cy="54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29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4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46100" y="352425"/>
            <a:ext cx="9601200" cy="369332"/>
          </a:xfrm>
        </p:spPr>
        <p:txBody>
          <a:bodyPr/>
          <a:lstStyle/>
          <a:p>
            <a:r>
              <a:rPr lang="de-DE" dirty="0" smtClean="0"/>
              <a:t>1) Movie </a:t>
            </a:r>
            <a:r>
              <a:rPr lang="de-DE" dirty="0"/>
              <a:t>Data </a:t>
            </a:r>
            <a:r>
              <a:rPr lang="de-DE" dirty="0" smtClean="0"/>
              <a:t>– </a:t>
            </a:r>
            <a:r>
              <a:rPr lang="de-DE" dirty="0" err="1" smtClean="0"/>
              <a:t>DBPedia</a:t>
            </a:r>
            <a:r>
              <a:rPr lang="de-DE" dirty="0" smtClean="0"/>
              <a:t> II</a:t>
            </a:r>
            <a:endParaRPr lang="de-DE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1300" y="873814"/>
            <a:ext cx="68580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0" b="22578"/>
          <a:stretch/>
        </p:blipFill>
        <p:spPr bwMode="auto">
          <a:xfrm>
            <a:off x="241300" y="2257425"/>
            <a:ext cx="5634383" cy="3606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08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82"/>
          <a:stretch/>
        </p:blipFill>
        <p:spPr bwMode="auto">
          <a:xfrm>
            <a:off x="167861" y="1362075"/>
            <a:ext cx="5109265" cy="3409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5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46100" y="352425"/>
            <a:ext cx="9601200" cy="369332"/>
          </a:xfrm>
        </p:spPr>
        <p:txBody>
          <a:bodyPr/>
          <a:lstStyle/>
          <a:p>
            <a:r>
              <a:rPr lang="de-DE" dirty="0" smtClean="0"/>
              <a:t>1) Movie </a:t>
            </a:r>
            <a:r>
              <a:rPr lang="de-DE" dirty="0"/>
              <a:t>Data – </a:t>
            </a:r>
            <a:r>
              <a:rPr lang="de-DE" dirty="0" err="1" smtClean="0"/>
              <a:t>DBPedia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WikiData</a:t>
            </a:r>
            <a:endParaRPr lang="de-DE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700" y="1038225"/>
            <a:ext cx="3200400" cy="473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26" y="4863332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962025"/>
            <a:ext cx="6324600" cy="41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feld 9"/>
          <p:cNvSpPr txBox="1"/>
          <p:nvPr/>
        </p:nvSpPr>
        <p:spPr>
          <a:xfrm flipH="1">
            <a:off x="2236170" y="3867780"/>
            <a:ext cx="3040956" cy="30777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noAutofit/>
          </a:bodyPr>
          <a:lstStyle/>
          <a:p>
            <a:pPr marL="12700" marR="5080">
              <a:lnSpc>
                <a:spcPts val="2400"/>
              </a:lnSpc>
            </a:pPr>
            <a:endParaRPr lang="de-DE" sz="2400" b="1" spc="-5" dirty="0">
              <a:noFill/>
              <a:latin typeface="Arial"/>
              <a:cs typeface="Arial"/>
            </a:endParaRPr>
          </a:p>
        </p:txBody>
      </p:sp>
      <p:sp>
        <p:nvSpPr>
          <p:cNvPr id="12" name="Pfeil nach rechts 11"/>
          <p:cNvSpPr/>
          <p:nvPr/>
        </p:nvSpPr>
        <p:spPr>
          <a:xfrm>
            <a:off x="1257762" y="5152975"/>
            <a:ext cx="978408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9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6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546100" y="352425"/>
            <a:ext cx="9601200" cy="369332"/>
          </a:xfrm>
        </p:spPr>
        <p:txBody>
          <a:bodyPr/>
          <a:lstStyle/>
          <a:p>
            <a:r>
              <a:rPr lang="de-DE" dirty="0" smtClean="0"/>
              <a:t>1) Movie </a:t>
            </a:r>
            <a:r>
              <a:rPr lang="de-DE" dirty="0"/>
              <a:t>Data </a:t>
            </a:r>
            <a:r>
              <a:rPr lang="de-DE" dirty="0" smtClean="0"/>
              <a:t>– </a:t>
            </a:r>
            <a:r>
              <a:rPr lang="de-DE" dirty="0" err="1" smtClean="0"/>
              <a:t>WikiData</a:t>
            </a:r>
            <a:endParaRPr lang="de-DE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77957"/>
            <a:ext cx="27432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" b="50000"/>
          <a:stretch/>
        </p:blipFill>
        <p:spPr bwMode="auto">
          <a:xfrm>
            <a:off x="3667538" y="2611553"/>
            <a:ext cx="6632161" cy="2044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05"/>
          <a:stretch/>
        </p:blipFill>
        <p:spPr bwMode="auto">
          <a:xfrm>
            <a:off x="3594100" y="875886"/>
            <a:ext cx="6705600" cy="1688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1876425"/>
            <a:ext cx="2590800" cy="3836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78" y="4772025"/>
            <a:ext cx="6596822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4897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hteck 55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7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1) Movie </a:t>
            </a:r>
            <a:r>
              <a:rPr lang="de-DE" dirty="0" smtClean="0"/>
              <a:t>Data – </a:t>
            </a:r>
            <a:r>
              <a:rPr lang="de-DE" dirty="0" err="1" smtClean="0"/>
              <a:t>Sparql</a:t>
            </a:r>
            <a:r>
              <a:rPr lang="de-DE" dirty="0"/>
              <a:t> </a:t>
            </a:r>
            <a:r>
              <a:rPr lang="de-DE" dirty="0" smtClean="0"/>
              <a:t>Query Plan </a:t>
            </a:r>
            <a:endParaRPr lang="de-DE" dirty="0"/>
          </a:p>
        </p:txBody>
      </p:sp>
      <p:cxnSp>
        <p:nvCxnSpPr>
          <p:cNvPr id="4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9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 smtClean="0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2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 smtClean="0"/>
                <a:t>Query Movie Data </a:t>
              </a:r>
              <a:r>
                <a:rPr lang="en-US" dirty="0" err="1" smtClean="0"/>
                <a:t>DBPedia</a:t>
              </a:r>
              <a:endParaRPr lang="en-US" dirty="0"/>
            </a:p>
          </p:txBody>
        </p:sp>
        <p:sp>
          <p:nvSpPr>
            <p:cNvPr id="1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grpSp>
        <p:nvGrpSpPr>
          <p:cNvPr id="16" name="Group 5"/>
          <p:cNvGrpSpPr/>
          <p:nvPr/>
        </p:nvGrpSpPr>
        <p:grpSpPr>
          <a:xfrm>
            <a:off x="5471292" y="2581360"/>
            <a:ext cx="1749829" cy="1421785"/>
            <a:chOff x="4495800" y="2590799"/>
            <a:chExt cx="1645920" cy="1289276"/>
          </a:xfrm>
        </p:grpSpPr>
        <p:sp>
          <p:nvSpPr>
            <p:cNvPr id="17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28"/>
            <p:cNvSpPr txBox="1"/>
            <p:nvPr/>
          </p:nvSpPr>
          <p:spPr>
            <a:xfrm>
              <a:off x="4495800" y="3061453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Parsing and Cleaning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III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44" name="Pfeil nach rechts 43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Pfeil nach rechts 47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</a:t>
            </a:r>
            <a:r>
              <a:rPr lang="de-DE" sz="1000" b="1" spc="-5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oncurrent</a:t>
            </a:r>
            <a:r>
              <a:rPr lang="de-DE" sz="1000" b="1" spc="-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518292" y="4886137"/>
            <a:ext cx="1111202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/>
              <a:t>limit</a:t>
            </a:r>
            <a:r>
              <a:rPr lang="de-DE" dirty="0"/>
              <a:t>/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smtClean="0"/>
              <a:t>10.000</a:t>
            </a:r>
            <a:endParaRPr lang="de-DE" dirty="0"/>
          </a:p>
        </p:txBody>
      </p:sp>
      <p:grpSp>
        <p:nvGrpSpPr>
          <p:cNvPr id="52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53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 smtClean="0"/>
                <a:t>Query Movie Data </a:t>
              </a:r>
              <a:r>
                <a:rPr lang="en-US" dirty="0" err="1" smtClean="0"/>
                <a:t>WikiData</a:t>
              </a:r>
              <a:endParaRPr lang="en-US" dirty="0"/>
            </a:p>
          </p:txBody>
        </p:sp>
        <p:sp>
          <p:nvSpPr>
            <p:cNvPr id="55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64" name="Pfeil nach rechts 63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9" name="Pfeil nach rechts 68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0" name="Pfeil nach rechts 69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1" name="Pfeil nach rechts 70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2" name="Pfeil nach rechts 71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3" name="Rechteck 72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4" name="Pfeil nach rechts 73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5" name="Pfeil nach rechts 74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76" name="Pfeil nach rechts 75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7" name="Pfeil nach rechts 76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8" name="Pfeil nach rechts 77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79" name="Rechteck 78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0" name="Pfeil nach rechts 79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1" name="Pfeil nach rechts 80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2" name="Pfeil nach rechts 81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3" name="Pfeil nach rechts 82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4" name="Pfeil nach rechts 83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5" name="Rechteck 84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6" name="Pfeil nach rechts 85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7" name="Pfeil nach rechts 86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88" name="Pfeil nach rechts 87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89" name="Pfeil nach rechts 88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0" name="Pfeil nach rechts 89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2" name="Ellipse 91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3" name="Ellipse 92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4" name="Ellipse 93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95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Latch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96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Flussdiagramm: Magnetplattenspeicher 98"/>
          <p:cNvSpPr/>
          <p:nvPr/>
        </p:nvSpPr>
        <p:spPr>
          <a:xfrm>
            <a:off x="9271095" y="1087285"/>
            <a:ext cx="914400" cy="1320157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00" name="Straight Arrow Connector 11"/>
          <p:cNvCxnSpPr/>
          <p:nvPr/>
        </p:nvCxnSpPr>
        <p:spPr>
          <a:xfrm>
            <a:off x="7221121" y="3293228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 5"/>
          <p:cNvGrpSpPr/>
          <p:nvPr/>
        </p:nvGrpSpPr>
        <p:grpSpPr>
          <a:xfrm>
            <a:off x="7480300" y="2588240"/>
            <a:ext cx="1749829" cy="1421785"/>
            <a:chOff x="4495800" y="2590799"/>
            <a:chExt cx="1645920" cy="1289276"/>
          </a:xfrm>
        </p:grpSpPr>
        <p:sp>
          <p:nvSpPr>
            <p:cNvPr id="103" name="Round Same Side Corner Rectangle 27"/>
            <p:cNvSpPr/>
            <p:nvPr/>
          </p:nvSpPr>
          <p:spPr>
            <a:xfrm>
              <a:off x="44958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4" name="TextBox 28"/>
            <p:cNvSpPr txBox="1"/>
            <p:nvPr/>
          </p:nvSpPr>
          <p:spPr>
            <a:xfrm>
              <a:off x="4495800" y="3061452"/>
              <a:ext cx="1593251" cy="4744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Filter Popular Movies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5" name="Round Same Side Corner Rectangle 31"/>
            <p:cNvSpPr/>
            <p:nvPr/>
          </p:nvSpPr>
          <p:spPr>
            <a:xfrm>
              <a:off x="4495800" y="2590799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IV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107" name="Raute 106"/>
          <p:cNvSpPr/>
          <p:nvPr/>
        </p:nvSpPr>
        <p:spPr>
          <a:xfrm>
            <a:off x="9509619" y="3108170"/>
            <a:ext cx="457200" cy="446712"/>
          </a:xfrm>
          <a:prstGeom prst="diamond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cxnSp>
        <p:nvCxnSpPr>
          <p:cNvPr id="108" name="Straight Arrow Connector 11"/>
          <p:cNvCxnSpPr/>
          <p:nvPr/>
        </p:nvCxnSpPr>
        <p:spPr>
          <a:xfrm>
            <a:off x="9230129" y="3328276"/>
            <a:ext cx="279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1"/>
          <p:cNvCxnSpPr/>
          <p:nvPr/>
        </p:nvCxnSpPr>
        <p:spPr>
          <a:xfrm flipH="1" flipV="1">
            <a:off x="9724987" y="2413378"/>
            <a:ext cx="6616" cy="7316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"/>
          <p:cNvCxnSpPr/>
          <p:nvPr/>
        </p:nvCxnSpPr>
        <p:spPr>
          <a:xfrm flipH="1">
            <a:off x="9718371" y="3537818"/>
            <a:ext cx="6616" cy="7981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Flussdiagramm: Magnetplattenspeicher 112"/>
          <p:cNvSpPr/>
          <p:nvPr/>
        </p:nvSpPr>
        <p:spPr>
          <a:xfrm>
            <a:off x="9471399" y="4335924"/>
            <a:ext cx="495420" cy="660078"/>
          </a:xfrm>
          <a:prstGeom prst="flowChartMagneticDisk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5" name="Textfeld 114"/>
          <p:cNvSpPr txBox="1"/>
          <p:nvPr/>
        </p:nvSpPr>
        <p:spPr>
          <a:xfrm rot="5400000">
            <a:off x="9721868" y="3760446"/>
            <a:ext cx="292709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smtClean="0"/>
              <a:t>True</a:t>
            </a:r>
            <a:endParaRPr lang="de-DE" dirty="0"/>
          </a:p>
        </p:txBody>
      </p:sp>
      <p:sp>
        <p:nvSpPr>
          <p:cNvPr id="116" name="Textfeld 115"/>
          <p:cNvSpPr txBox="1"/>
          <p:nvPr/>
        </p:nvSpPr>
        <p:spPr>
          <a:xfrm rot="5400000">
            <a:off x="9709278" y="2739648"/>
            <a:ext cx="340158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 smtClean="0"/>
              <a:t>False</a:t>
            </a:r>
            <a:endParaRPr lang="de-DE" dirty="0"/>
          </a:p>
        </p:txBody>
      </p:sp>
      <p:sp>
        <p:nvSpPr>
          <p:cNvPr id="117" name="Rechteck 116"/>
          <p:cNvSpPr/>
          <p:nvPr/>
        </p:nvSpPr>
        <p:spPr>
          <a:xfrm>
            <a:off x="9271095" y="4169051"/>
            <a:ext cx="914400" cy="914400"/>
          </a:xfrm>
          <a:prstGeom prst="rect">
            <a:avLst/>
          </a:prstGeom>
          <a:solidFill>
            <a:srgbClr val="00B050">
              <a:alpha val="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2804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hteck 49"/>
          <p:cNvSpPr/>
          <p:nvPr/>
        </p:nvSpPr>
        <p:spPr>
          <a:xfrm>
            <a:off x="6261100" y="861806"/>
            <a:ext cx="4191000" cy="5105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8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1) </a:t>
            </a:r>
            <a:r>
              <a:rPr lang="de-DE" dirty="0" err="1" smtClean="0"/>
              <a:t>IIa</a:t>
            </a:r>
            <a:r>
              <a:rPr lang="de-DE" dirty="0" smtClean="0"/>
              <a:t> </a:t>
            </a:r>
            <a:r>
              <a:rPr lang="de-DE" dirty="0" smtClean="0"/>
              <a:t>– </a:t>
            </a:r>
            <a:r>
              <a:rPr lang="de-DE" dirty="0" err="1" smtClean="0"/>
              <a:t>Sparql</a:t>
            </a:r>
            <a:r>
              <a:rPr lang="de-DE" dirty="0" smtClean="0"/>
              <a:t> Main </a:t>
            </a:r>
            <a:r>
              <a:rPr lang="de-DE" dirty="0" err="1" smtClean="0"/>
              <a:t>DBPedia</a:t>
            </a:r>
            <a:r>
              <a:rPr lang="de-DE" dirty="0" smtClean="0"/>
              <a:t> Query</a:t>
            </a:r>
            <a:endParaRPr lang="de-DE" dirty="0"/>
          </a:p>
        </p:txBody>
      </p:sp>
      <p:sp>
        <p:nvSpPr>
          <p:cNvPr id="49" name="Textfeld 48"/>
          <p:cNvSpPr txBox="1"/>
          <p:nvPr/>
        </p:nvSpPr>
        <p:spPr>
          <a:xfrm flipH="1">
            <a:off x="6337300" y="885825"/>
            <a:ext cx="4858846" cy="5262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SELECT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?countries)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actors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(GROUP_CONCAT(DISTINCT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studio;separator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='|') AS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studios</a:t>
            </a:r>
            <a:r>
              <a:rPr lang="de-DE" sz="900" b="1" i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WHERE </a:t>
            </a:r>
            <a:r>
              <a:rPr lang="de-DE" sz="900" b="1" i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{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rdf:type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schema:Movie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distributor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studio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resource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owl:sameAs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?link. FILTER(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regex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(?link,'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wikidata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'))}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writer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country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dbo:musicComposer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composer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dbp:productionCompanies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prodcompany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starring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dbp:language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language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dct:subject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subject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producer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runtime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foaf:name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name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 OPTIONAL {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mov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: 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dbo:abstract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. FILTER (lang(?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) = 'en')}</a:t>
            </a: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}</a:t>
            </a:r>
          </a:p>
          <a:p>
            <a:pPr marL="12700" marR="5080"/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GROUP BY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budget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?link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director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cinematography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gross</a:t>
            </a:r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 ?</a:t>
            </a:r>
            <a:r>
              <a:rPr lang="de-DE" sz="900" b="1" i="1" spc="-5" dirty="0" err="1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abstract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cs typeface="Arial"/>
            </a:endParaRPr>
          </a:p>
          <a:p>
            <a:pPr marL="12700" marR="5080"/>
            <a:r>
              <a:rPr lang="de-DE" sz="900" b="1" i="1" spc="-5" dirty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LIMIT </a:t>
            </a:r>
            <a:r>
              <a:rPr lang="de-DE" sz="900" b="1" i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cs typeface="Arial"/>
              </a:rPr>
              <a:t>1;</a:t>
            </a:r>
            <a:endParaRPr lang="de-DE" sz="900" b="1" i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Rechteck 9"/>
          <p:cNvSpPr/>
          <p:nvPr/>
        </p:nvSpPr>
        <p:spPr>
          <a:xfrm rot="16200000">
            <a:off x="3021540" y="3224674"/>
            <a:ext cx="541209" cy="2137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cxnSp>
        <p:nvCxnSpPr>
          <p:cNvPr id="11" name="Straight Arrow Connector 11"/>
          <p:cNvCxnSpPr/>
          <p:nvPr/>
        </p:nvCxnSpPr>
        <p:spPr>
          <a:xfrm>
            <a:off x="2067329" y="3289755"/>
            <a:ext cx="1117963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oup 1"/>
          <p:cNvGrpSpPr/>
          <p:nvPr/>
        </p:nvGrpSpPr>
        <p:grpSpPr>
          <a:xfrm>
            <a:off x="317500" y="2575242"/>
            <a:ext cx="1749829" cy="1421784"/>
            <a:chOff x="309576" y="2559742"/>
            <a:chExt cx="1645920" cy="1289275"/>
          </a:xfrm>
        </p:grpSpPr>
        <p:sp>
          <p:nvSpPr>
            <p:cNvPr id="13" name="Round Same Side Corner Rectangle 9"/>
            <p:cNvSpPr/>
            <p:nvPr/>
          </p:nvSpPr>
          <p:spPr>
            <a:xfrm>
              <a:off x="309576" y="2753640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335911" y="2895600"/>
              <a:ext cx="1593251" cy="891064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+mj-lt"/>
                </a:rPr>
                <a:t>Query Movie URI </a:t>
              </a:r>
              <a:r>
                <a:rPr lang="en-US" sz="1400" dirty="0" err="1" smtClean="0">
                  <a:solidFill>
                    <a:schemeClr val="bg1"/>
                  </a:solidFill>
                  <a:latin typeface="+mj-lt"/>
                </a:rPr>
                <a:t>DBPedia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ound Same Side Corner Rectangle 4"/>
            <p:cNvSpPr/>
            <p:nvPr/>
          </p:nvSpPr>
          <p:spPr>
            <a:xfrm>
              <a:off x="309576" y="2559742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</a:t>
              </a:r>
            </a:p>
          </p:txBody>
        </p:sp>
      </p:grpSp>
      <p:grpSp>
        <p:nvGrpSpPr>
          <p:cNvPr id="16" name="Group 2"/>
          <p:cNvGrpSpPr/>
          <p:nvPr/>
        </p:nvGrpSpPr>
        <p:grpSpPr>
          <a:xfrm>
            <a:off x="2417229" y="1647825"/>
            <a:ext cx="1749829" cy="1421784"/>
            <a:chOff x="2286000" y="2590800"/>
            <a:chExt cx="1645920" cy="1289275"/>
          </a:xfrm>
        </p:grpSpPr>
        <p:sp>
          <p:nvSpPr>
            <p:cNvPr id="17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 smtClean="0"/>
                <a:t>Query Movie Data </a:t>
              </a:r>
              <a:r>
                <a:rPr lang="en-US" dirty="0" err="1" smtClean="0"/>
                <a:t>DBPedia</a:t>
              </a:r>
              <a:endParaRPr lang="en-US" dirty="0"/>
            </a:p>
          </p:txBody>
        </p:sp>
        <p:sp>
          <p:nvSpPr>
            <p:cNvPr id="19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IIa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20" name="Pfeil nach rechts 19"/>
          <p:cNvSpPr/>
          <p:nvPr/>
        </p:nvSpPr>
        <p:spPr>
          <a:xfrm>
            <a:off x="355695" y="4045796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1" name="Pfeil nach rechts 20"/>
          <p:cNvSpPr/>
          <p:nvPr/>
        </p:nvSpPr>
        <p:spPr>
          <a:xfrm>
            <a:off x="355695" y="4188869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2" name="Pfeil nach rechts 21"/>
          <p:cNvSpPr/>
          <p:nvPr/>
        </p:nvSpPr>
        <p:spPr>
          <a:xfrm>
            <a:off x="355695" y="4331943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3" name="Pfeil nach rechts 22"/>
          <p:cNvSpPr/>
          <p:nvPr/>
        </p:nvSpPr>
        <p:spPr>
          <a:xfrm>
            <a:off x="355695" y="4475017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4" name="Pfeil nach rechts 23"/>
          <p:cNvSpPr/>
          <p:nvPr/>
        </p:nvSpPr>
        <p:spPr>
          <a:xfrm>
            <a:off x="355695" y="4618090"/>
            <a:ext cx="1693835" cy="147055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18292" y="4691617"/>
            <a:ext cx="124168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marL="12700" marR="5080">
              <a:lnSpc>
                <a:spcPts val="2400"/>
              </a:lnSpc>
            </a:pPr>
            <a:r>
              <a:rPr lang="de-DE" sz="1000" b="1" spc="-5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c</a:t>
            </a:r>
            <a:r>
              <a:rPr lang="de-DE" sz="10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oncurrent</a:t>
            </a:r>
            <a:r>
              <a:rPr lang="de-DE" sz="1000" b="1" spc="-5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 </a:t>
            </a:r>
            <a:r>
              <a:rPr lang="de-DE" sz="1000" b="1" spc="-5" dirty="0" err="1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requests</a:t>
            </a:r>
            <a:endParaRPr lang="de-DE" sz="1000" b="1" spc="-5" dirty="0">
              <a:solidFill>
                <a:schemeClr val="bg2">
                  <a:lumMod val="60000"/>
                  <a:lumOff val="4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Textfeld 25"/>
          <p:cNvSpPr txBox="1"/>
          <p:nvPr/>
        </p:nvSpPr>
        <p:spPr>
          <a:xfrm>
            <a:off x="518292" y="4886137"/>
            <a:ext cx="1076577" cy="260008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>
            <a:defPPr>
              <a:defRPr lang="de-DE"/>
            </a:defPPr>
            <a:lvl1pPr marL="12700" marR="5080">
              <a:lnSpc>
                <a:spcPts val="2400"/>
              </a:lnSpc>
              <a:defRPr sz="1000" b="1" spc="-5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limit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de-DE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offset</a:t>
            </a:r>
            <a:r>
              <a:rPr lang="de-DE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de-DE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10.000</a:t>
            </a:r>
            <a:endParaRPr lang="de-DE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grpSp>
        <p:nvGrpSpPr>
          <p:cNvPr id="27" name="Group 2"/>
          <p:cNvGrpSpPr/>
          <p:nvPr/>
        </p:nvGrpSpPr>
        <p:grpSpPr>
          <a:xfrm>
            <a:off x="2417228" y="3571961"/>
            <a:ext cx="1749829" cy="1421784"/>
            <a:chOff x="2286000" y="2590800"/>
            <a:chExt cx="1645920" cy="1289275"/>
          </a:xfrm>
        </p:grpSpPr>
        <p:sp>
          <p:nvSpPr>
            <p:cNvPr id="28" name="Round Same Side Corner Rectangle 50"/>
            <p:cNvSpPr/>
            <p:nvPr/>
          </p:nvSpPr>
          <p:spPr>
            <a:xfrm>
              <a:off x="2286000" y="2784698"/>
              <a:ext cx="1645920" cy="1095377"/>
            </a:xfrm>
            <a:prstGeom prst="round2SameRect">
              <a:avLst>
                <a:gd name="adj1" fmla="val 0"/>
                <a:gd name="adj2" fmla="val 4757"/>
              </a:avLst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TextBox 51"/>
            <p:cNvSpPr txBox="1"/>
            <p:nvPr/>
          </p:nvSpPr>
          <p:spPr>
            <a:xfrm>
              <a:off x="2312335" y="2895600"/>
              <a:ext cx="1593251" cy="9221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chemeClr val="bg1"/>
                  </a:solidFill>
                  <a:latin typeface="+mj-lt"/>
                </a:defRPr>
              </a:lvl1pPr>
            </a:lstStyle>
            <a:p>
              <a:r>
                <a:rPr lang="en-US" dirty="0" smtClean="0"/>
                <a:t>Query Movie Data </a:t>
              </a:r>
              <a:r>
                <a:rPr lang="en-US" dirty="0" err="1" smtClean="0"/>
                <a:t>WikiData</a:t>
              </a:r>
              <a:endParaRPr lang="en-US" dirty="0"/>
            </a:p>
          </p:txBody>
        </p:sp>
        <p:sp>
          <p:nvSpPr>
            <p:cNvPr id="30" name="Round Same Side Corner Rectangle 61"/>
            <p:cNvSpPr/>
            <p:nvPr/>
          </p:nvSpPr>
          <p:spPr>
            <a:xfrm>
              <a:off x="2286000" y="2590800"/>
              <a:ext cx="1645920" cy="259657"/>
            </a:xfrm>
            <a:prstGeom prst="round2Same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IIb</a:t>
              </a:r>
              <a:endParaRPr lang="en-US" dirty="0">
                <a:solidFill>
                  <a:schemeClr val="bg1"/>
                </a:solidFill>
                <a:latin typeface="+mj-lt"/>
                <a:cs typeface="Arial" pitchFamily="34" charset="0"/>
              </a:endParaRPr>
            </a:p>
          </p:txBody>
        </p:sp>
      </p:grpSp>
      <p:sp>
        <p:nvSpPr>
          <p:cNvPr id="31" name="Pfeil nach rechts 30"/>
          <p:cNvSpPr/>
          <p:nvPr/>
        </p:nvSpPr>
        <p:spPr>
          <a:xfrm rot="5400000">
            <a:off x="4257300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2" name="Pfeil nach rechts 31"/>
          <p:cNvSpPr/>
          <p:nvPr/>
        </p:nvSpPr>
        <p:spPr>
          <a:xfrm rot="5400000">
            <a:off x="4423370" y="18316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3" name="Pfeil nach rechts 32"/>
          <p:cNvSpPr/>
          <p:nvPr/>
        </p:nvSpPr>
        <p:spPr>
          <a:xfrm rot="5400000">
            <a:off x="4589438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4" name="Pfeil nach rechts 33"/>
          <p:cNvSpPr/>
          <p:nvPr/>
        </p:nvSpPr>
        <p:spPr>
          <a:xfrm rot="5400000">
            <a:off x="4755507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5" name="Pfeil nach rechts 34"/>
          <p:cNvSpPr/>
          <p:nvPr/>
        </p:nvSpPr>
        <p:spPr>
          <a:xfrm rot="5400000">
            <a:off x="4921576" y="18316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6" name="Rechteck 35"/>
          <p:cNvSpPr/>
          <p:nvPr/>
        </p:nvSpPr>
        <p:spPr>
          <a:xfrm>
            <a:off x="4328292" y="20981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7" name="Pfeil nach rechts 36"/>
          <p:cNvSpPr/>
          <p:nvPr/>
        </p:nvSpPr>
        <p:spPr>
          <a:xfrm rot="5400000">
            <a:off x="4257300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38" name="Pfeil nach rechts 37"/>
          <p:cNvSpPr/>
          <p:nvPr/>
        </p:nvSpPr>
        <p:spPr>
          <a:xfrm rot="5400000">
            <a:off x="4423370" y="2620435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39" name="Pfeil nach rechts 38"/>
          <p:cNvSpPr/>
          <p:nvPr/>
        </p:nvSpPr>
        <p:spPr>
          <a:xfrm rot="5400000">
            <a:off x="4589438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0" name="Pfeil nach rechts 39"/>
          <p:cNvSpPr/>
          <p:nvPr/>
        </p:nvSpPr>
        <p:spPr>
          <a:xfrm rot="5400000">
            <a:off x="4755507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1" name="Pfeil nach rechts 40"/>
          <p:cNvSpPr/>
          <p:nvPr/>
        </p:nvSpPr>
        <p:spPr>
          <a:xfrm rot="5400000">
            <a:off x="4921576" y="2620435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2" name="Rechteck 41"/>
          <p:cNvSpPr/>
          <p:nvPr/>
        </p:nvSpPr>
        <p:spPr>
          <a:xfrm>
            <a:off x="4328292" y="2886945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3" name="Pfeil nach rechts 42"/>
          <p:cNvSpPr/>
          <p:nvPr/>
        </p:nvSpPr>
        <p:spPr>
          <a:xfrm rot="5400000">
            <a:off x="4260054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4" name="Pfeil nach rechts 43"/>
          <p:cNvSpPr/>
          <p:nvPr/>
        </p:nvSpPr>
        <p:spPr>
          <a:xfrm rot="5400000">
            <a:off x="4426124" y="35709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45" name="Pfeil nach rechts 44"/>
          <p:cNvSpPr/>
          <p:nvPr/>
        </p:nvSpPr>
        <p:spPr>
          <a:xfrm rot="5400000">
            <a:off x="4592192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6" name="Pfeil nach rechts 45"/>
          <p:cNvSpPr/>
          <p:nvPr/>
        </p:nvSpPr>
        <p:spPr>
          <a:xfrm rot="5400000">
            <a:off x="4758261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7" name="Pfeil nach rechts 46"/>
          <p:cNvSpPr/>
          <p:nvPr/>
        </p:nvSpPr>
        <p:spPr>
          <a:xfrm rot="5400000">
            <a:off x="4924330" y="35709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48" name="Rechteck 47"/>
          <p:cNvSpPr/>
          <p:nvPr/>
        </p:nvSpPr>
        <p:spPr>
          <a:xfrm>
            <a:off x="4331046" y="38374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1" name="Pfeil nach rechts 50"/>
          <p:cNvSpPr/>
          <p:nvPr/>
        </p:nvSpPr>
        <p:spPr>
          <a:xfrm rot="5400000">
            <a:off x="4260054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2" name="Pfeil nach rechts 51"/>
          <p:cNvSpPr/>
          <p:nvPr/>
        </p:nvSpPr>
        <p:spPr>
          <a:xfrm rot="5400000">
            <a:off x="4426124" y="4359741"/>
            <a:ext cx="296746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atin typeface="+mj-lt"/>
            </a:endParaRPr>
          </a:p>
        </p:txBody>
      </p:sp>
      <p:sp>
        <p:nvSpPr>
          <p:cNvPr id="53" name="Pfeil nach rechts 52"/>
          <p:cNvSpPr/>
          <p:nvPr/>
        </p:nvSpPr>
        <p:spPr>
          <a:xfrm rot="5400000">
            <a:off x="4592192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4" name="Pfeil nach rechts 53"/>
          <p:cNvSpPr/>
          <p:nvPr/>
        </p:nvSpPr>
        <p:spPr>
          <a:xfrm rot="5400000">
            <a:off x="4758261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5" name="Pfeil nach rechts 54"/>
          <p:cNvSpPr/>
          <p:nvPr/>
        </p:nvSpPr>
        <p:spPr>
          <a:xfrm rot="5400000">
            <a:off x="4924330" y="4359741"/>
            <a:ext cx="296747" cy="128206"/>
          </a:xfrm>
          <a:prstGeom prst="rightArrow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6" name="Rechteck 55"/>
          <p:cNvSpPr/>
          <p:nvPr/>
        </p:nvSpPr>
        <p:spPr>
          <a:xfrm>
            <a:off x="4331046" y="4626251"/>
            <a:ext cx="835446" cy="25812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7" name="Ellipse 56"/>
          <p:cNvSpPr/>
          <p:nvPr/>
        </p:nvSpPr>
        <p:spPr>
          <a:xfrm>
            <a:off x="4556892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8" name="Ellipse 57"/>
          <p:cNvSpPr/>
          <p:nvPr/>
        </p:nvSpPr>
        <p:spPr>
          <a:xfrm>
            <a:off x="4714400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59" name="Ellipse 58"/>
          <p:cNvSpPr/>
          <p:nvPr/>
        </p:nvSpPr>
        <p:spPr>
          <a:xfrm>
            <a:off x="4871907" y="3241145"/>
            <a:ext cx="86415" cy="9722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atin typeface="+mj-lt"/>
            </a:endParaRPr>
          </a:p>
        </p:txBody>
      </p:sp>
      <p:sp>
        <p:nvSpPr>
          <p:cNvPr id="60" name="TextBox 20"/>
          <p:cNvSpPr txBox="1"/>
          <p:nvPr/>
        </p:nvSpPr>
        <p:spPr>
          <a:xfrm>
            <a:off x="4405673" y="2051054"/>
            <a:ext cx="653050" cy="32452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Latch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61" name="Straight Arrow Connector 11"/>
          <p:cNvCxnSpPr/>
          <p:nvPr/>
        </p:nvCxnSpPr>
        <p:spPr>
          <a:xfrm>
            <a:off x="3392431" y="3279819"/>
            <a:ext cx="2078861" cy="9936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08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4294967295"/>
          </p:nvPr>
        </p:nvSpPr>
        <p:spPr>
          <a:xfrm>
            <a:off x="9690100" y="7200366"/>
            <a:ext cx="179070" cy="101600"/>
          </a:xfrm>
        </p:spPr>
        <p:txBody>
          <a:bodyPr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lang="de-DE" smtClean="0"/>
              <a:t>9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2) </a:t>
            </a:r>
            <a:r>
              <a:rPr lang="de-DE" dirty="0" err="1" smtClean="0"/>
              <a:t>Recommendation</a:t>
            </a:r>
            <a:r>
              <a:rPr lang="de-DE" dirty="0" smtClean="0"/>
              <a:t> </a:t>
            </a:r>
            <a:r>
              <a:rPr lang="de-DE" dirty="0" err="1" smtClean="0"/>
              <a:t>Algorithm</a:t>
            </a:r>
            <a:r>
              <a:rPr lang="de-DE" dirty="0" smtClean="0"/>
              <a:t> – </a:t>
            </a:r>
            <a:r>
              <a:rPr lang="de-DE" dirty="0" err="1" smtClean="0"/>
              <a:t>Similarity</a:t>
            </a:r>
            <a:r>
              <a:rPr lang="de-DE" dirty="0" smtClean="0"/>
              <a:t> </a:t>
            </a:r>
            <a:r>
              <a:rPr lang="de-DE" dirty="0" err="1" smtClean="0"/>
              <a:t>Measures</a:t>
            </a:r>
            <a:endParaRPr lang="de-DE" dirty="0"/>
          </a:p>
        </p:txBody>
      </p:sp>
      <p:grpSp>
        <p:nvGrpSpPr>
          <p:cNvPr id="24" name="Group 28"/>
          <p:cNvGrpSpPr/>
          <p:nvPr/>
        </p:nvGrpSpPr>
        <p:grpSpPr>
          <a:xfrm>
            <a:off x="3441700" y="1265797"/>
            <a:ext cx="1739814" cy="1714191"/>
            <a:chOff x="834196" y="3429000"/>
            <a:chExt cx="1487727" cy="1554430"/>
          </a:xfrm>
        </p:grpSpPr>
        <p:grpSp>
          <p:nvGrpSpPr>
            <p:cNvPr id="25" name="Group 29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27" name="Oval 34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28" name="Group 35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" name="Oval 36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0" name="Oval 39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26" name="TextBox 30"/>
            <p:cNvSpPr txBox="1"/>
            <p:nvPr/>
          </p:nvSpPr>
          <p:spPr>
            <a:xfrm>
              <a:off x="1042339" y="3874353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Overlap Similarity</a:t>
              </a:r>
              <a:endParaRPr lang="en-US" sz="1600" b="1" dirty="0">
                <a:solidFill>
                  <a:schemeClr val="bg1"/>
                </a:solidFill>
                <a:effectLst>
                  <a:outerShdw blurRad="63500" dist="25400" dir="5400000" algn="t" rotWithShape="0">
                    <a:prstClr val="black">
                      <a:alpha val="60000"/>
                    </a:prstClr>
                  </a:outerShdw>
                </a:effectLst>
              </a:endParaRPr>
            </a:p>
          </p:txBody>
        </p:sp>
      </p:grpSp>
      <p:sp>
        <p:nvSpPr>
          <p:cNvPr id="31" name="Right Arrow 2"/>
          <p:cNvSpPr/>
          <p:nvPr/>
        </p:nvSpPr>
        <p:spPr>
          <a:xfrm rot="16200000">
            <a:off x="1962514" y="4465522"/>
            <a:ext cx="4698187" cy="1496470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bg2">
              <a:lumMod val="60000"/>
              <a:lumOff val="40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sp>
        <p:nvSpPr>
          <p:cNvPr id="32" name="Bent Arrow 10"/>
          <p:cNvSpPr/>
          <p:nvPr/>
        </p:nvSpPr>
        <p:spPr>
          <a:xfrm>
            <a:off x="6350250" y="3949488"/>
            <a:ext cx="2008338" cy="3613362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bg2">
              <a:lumMod val="75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33" name="Group 1"/>
          <p:cNvGrpSpPr/>
          <p:nvPr/>
        </p:nvGrpSpPr>
        <p:grpSpPr>
          <a:xfrm>
            <a:off x="8361887" y="3781425"/>
            <a:ext cx="1739814" cy="1714191"/>
            <a:chOff x="6468713" y="3429000"/>
            <a:chExt cx="1487727" cy="1554430"/>
          </a:xfrm>
        </p:grpSpPr>
        <p:grpSp>
          <p:nvGrpSpPr>
            <p:cNvPr id="34" name="Group 52"/>
            <p:cNvGrpSpPr/>
            <p:nvPr/>
          </p:nvGrpSpPr>
          <p:grpSpPr>
            <a:xfrm>
              <a:off x="6468713" y="3429000"/>
              <a:ext cx="1487727" cy="1554430"/>
              <a:chOff x="-78666" y="5120640"/>
              <a:chExt cx="1487727" cy="1554430"/>
            </a:xfrm>
          </p:grpSpPr>
          <p:sp>
            <p:nvSpPr>
              <p:cNvPr id="36" name="Oval 53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37" name="Group 54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8" name="Oval 55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39" name="Oval 56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35" name="TextBox 57"/>
            <p:cNvSpPr txBox="1"/>
            <p:nvPr/>
          </p:nvSpPr>
          <p:spPr>
            <a:xfrm>
              <a:off x="6676856" y="3762716"/>
              <a:ext cx="1098736" cy="75354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Maximum Difference Similarity</a:t>
              </a:r>
              <a:endParaRPr lang="en-US" sz="1600" b="1" dirty="0">
                <a:solidFill>
                  <a:schemeClr val="bg1"/>
                </a:solidFill>
                <a:effectLst>
                  <a:outerShdw blurRad="63500" dist="25400" dir="5400000" algn="t" rotWithShape="0">
                    <a:prstClr val="black">
                      <a:alpha val="60000"/>
                    </a:prstClr>
                  </a:outerShdw>
                </a:effectLst>
              </a:endParaRPr>
            </a:p>
          </p:txBody>
        </p:sp>
      </p:grpSp>
      <p:sp>
        <p:nvSpPr>
          <p:cNvPr id="40" name="Bent Arrow 19"/>
          <p:cNvSpPr/>
          <p:nvPr/>
        </p:nvSpPr>
        <p:spPr>
          <a:xfrm flipH="1">
            <a:off x="1860634" y="3949488"/>
            <a:ext cx="2008338" cy="3613362"/>
          </a:xfrm>
          <a:prstGeom prst="bentArrow">
            <a:avLst>
              <a:gd name="adj1" fmla="val 33761"/>
              <a:gd name="adj2" fmla="val 30171"/>
              <a:gd name="adj3" fmla="val 22792"/>
              <a:gd name="adj4" fmla="val 45630"/>
            </a:avLst>
          </a:prstGeom>
          <a:solidFill>
            <a:schemeClr val="tx1">
              <a:lumMod val="50000"/>
              <a:lumOff val="5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lIns="104315" tIns="52157" rIns="104315" bIns="208630" rtlCol="0" anchor="t"/>
          <a:lstStyle/>
          <a:p>
            <a:endParaRPr lang="en-US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  <p:grpSp>
        <p:nvGrpSpPr>
          <p:cNvPr id="41" name="Group 4"/>
          <p:cNvGrpSpPr/>
          <p:nvPr/>
        </p:nvGrpSpPr>
        <p:grpSpPr>
          <a:xfrm>
            <a:off x="88900" y="3781425"/>
            <a:ext cx="1739814" cy="1714191"/>
            <a:chOff x="834196" y="3429000"/>
            <a:chExt cx="1487727" cy="1554430"/>
          </a:xfrm>
        </p:grpSpPr>
        <p:grpSp>
          <p:nvGrpSpPr>
            <p:cNvPr id="42" name="Group 20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44" name="Oval 21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45" name="Group 22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6" name="Oval 23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08C3C8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47" name="Oval 24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43" name="TextBox 25"/>
            <p:cNvSpPr txBox="1"/>
            <p:nvPr/>
          </p:nvSpPr>
          <p:spPr>
            <a:xfrm>
              <a:off x="1042339" y="3874354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Magnitude Similarity</a:t>
              </a:r>
              <a:endParaRPr lang="en-US" sz="1600" b="1" dirty="0">
                <a:solidFill>
                  <a:schemeClr val="bg1"/>
                </a:solidFill>
                <a:effectLst>
                  <a:outerShdw blurRad="63500" dist="25400" dir="5400000" algn="t" rotWithShape="0">
                    <a:prstClr val="black">
                      <a:alpha val="60000"/>
                    </a:prstClr>
                  </a:outerShdw>
                </a:effectLst>
              </a:endParaRPr>
            </a:p>
          </p:txBody>
        </p:sp>
      </p:grpSp>
      <p:grpSp>
        <p:nvGrpSpPr>
          <p:cNvPr id="51" name="Group 28"/>
          <p:cNvGrpSpPr/>
          <p:nvPr/>
        </p:nvGrpSpPr>
        <p:grpSpPr>
          <a:xfrm>
            <a:off x="4978486" y="1266825"/>
            <a:ext cx="1739814" cy="1714191"/>
            <a:chOff x="834196" y="3429000"/>
            <a:chExt cx="1487727" cy="1554430"/>
          </a:xfrm>
        </p:grpSpPr>
        <p:grpSp>
          <p:nvGrpSpPr>
            <p:cNvPr id="52" name="Group 29"/>
            <p:cNvGrpSpPr/>
            <p:nvPr/>
          </p:nvGrpSpPr>
          <p:grpSpPr>
            <a:xfrm>
              <a:off x="834196" y="3429000"/>
              <a:ext cx="1487727" cy="1554430"/>
              <a:chOff x="-78666" y="5120640"/>
              <a:chExt cx="1487727" cy="1554430"/>
            </a:xfrm>
          </p:grpSpPr>
          <p:sp>
            <p:nvSpPr>
              <p:cNvPr id="54" name="Oval 34"/>
              <p:cNvSpPr/>
              <p:nvPr/>
            </p:nvSpPr>
            <p:spPr>
              <a:xfrm>
                <a:off x="-78666" y="6030006"/>
                <a:ext cx="1487727" cy="645064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1043148">
                  <a:defRPr/>
                </a:pPr>
                <a:endParaRPr lang="en-US" sz="2100" kern="0">
                  <a:solidFill>
                    <a:sysClr val="window" lastClr="FFFFFF"/>
                  </a:solidFill>
                  <a:latin typeface="Calibri"/>
                </a:endParaRPr>
              </a:p>
            </p:txBody>
          </p:sp>
          <p:grpSp>
            <p:nvGrpSpPr>
              <p:cNvPr id="55" name="Group 35"/>
              <p:cNvGrpSpPr/>
              <p:nvPr/>
            </p:nvGrpSpPr>
            <p:grpSpPr>
              <a:xfrm>
                <a:off x="25118" y="5120640"/>
                <a:ext cx="1280160" cy="1280160"/>
                <a:chOff x="6019800" y="3276599"/>
                <a:chExt cx="533400" cy="533400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6" name="Oval 36"/>
                <p:cNvSpPr/>
                <p:nvPr/>
              </p:nvSpPr>
              <p:spPr>
                <a:xfrm>
                  <a:off x="6019800" y="3276599"/>
                  <a:ext cx="533400" cy="533400"/>
                </a:xfrm>
                <a:prstGeom prst="ellipse">
                  <a:avLst/>
                </a:prstGeom>
                <a:solidFill>
                  <a:srgbClr val="DE7CFC"/>
                </a:solidFill>
                <a:ln w="12700" cap="flat" cmpd="sng" algn="ctr">
                  <a:solidFill>
                    <a:srgbClr val="00206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  <p:sp>
              <p:nvSpPr>
                <p:cNvPr id="57" name="Oval 39"/>
                <p:cNvSpPr/>
                <p:nvPr/>
              </p:nvSpPr>
              <p:spPr>
                <a:xfrm>
                  <a:off x="6076474" y="3294184"/>
                  <a:ext cx="420053" cy="369339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>
                        <a:lumMod val="100000"/>
                        <a:alpha val="80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lin ang="5400000" scaled="1"/>
                </a:gradFill>
                <a:ln w="127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1043148">
                    <a:defRPr/>
                  </a:pPr>
                  <a:endParaRPr lang="en-US" sz="2100" kern="0">
                    <a:solidFill>
                      <a:sysClr val="window" lastClr="FFFFFF"/>
                    </a:solidFill>
                    <a:latin typeface="Calibri"/>
                  </a:endParaRPr>
                </a:p>
              </p:txBody>
            </p:sp>
          </p:grpSp>
        </p:grpSp>
        <p:sp>
          <p:nvSpPr>
            <p:cNvPr id="53" name="TextBox 30"/>
            <p:cNvSpPr txBox="1"/>
            <p:nvPr/>
          </p:nvSpPr>
          <p:spPr>
            <a:xfrm>
              <a:off x="1042339" y="3874354"/>
              <a:ext cx="1098736" cy="5302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Equality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effectLst>
                    <a:outerShdw blurRad="63500" dist="25400" dir="5400000" algn="t" rotWithShape="0">
                      <a:prstClr val="black">
                        <a:alpha val="60000"/>
                      </a:prstClr>
                    </a:outerShdw>
                  </a:effectLst>
                </a:rPr>
                <a:t>Similarity</a:t>
              </a:r>
              <a:endParaRPr lang="en-US" sz="1600" b="1" dirty="0">
                <a:solidFill>
                  <a:schemeClr val="bg1"/>
                </a:solidFill>
                <a:effectLst>
                  <a:outerShdw blurRad="63500" dist="25400" dir="5400000" algn="t" rotWithShape="0">
                    <a:prstClr val="black">
                      <a:alpha val="60000"/>
                    </a:prstClr>
                  </a:outerShdw>
                </a:effectLst>
              </a:endParaRPr>
            </a:p>
          </p:txBody>
        </p:sp>
      </p:grpSp>
      <p:sp>
        <p:nvSpPr>
          <p:cNvPr id="58" name="Right Arrow 2"/>
          <p:cNvSpPr/>
          <p:nvPr/>
        </p:nvSpPr>
        <p:spPr>
          <a:xfrm rot="16200000">
            <a:off x="3499300" y="4466550"/>
            <a:ext cx="4698187" cy="1496470"/>
          </a:xfrm>
          <a:prstGeom prst="rightArrow">
            <a:avLst>
              <a:gd name="adj1" fmla="val 52185"/>
              <a:gd name="adj2" fmla="val 43181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lIns="208630" tIns="52157" rIns="104315" bIns="52157" rtlCol="0" anchor="ctr"/>
          <a:lstStyle/>
          <a:p>
            <a:endParaRPr lang="en-US" sz="2300" dirty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75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5875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Hungenberg">
      <a:dk1>
        <a:sysClr val="windowText" lastClr="000000"/>
      </a:dk1>
      <a:lt1>
        <a:sysClr val="window" lastClr="FFFFFF"/>
      </a:lt1>
      <a:dk2>
        <a:srgbClr val="215284"/>
      </a:dk2>
      <a:lt2>
        <a:srgbClr val="C8C8C8"/>
      </a:lt2>
      <a:accent1>
        <a:srgbClr val="215284"/>
      </a:accent1>
      <a:accent2>
        <a:srgbClr val="C8C8C8"/>
      </a:accent2>
      <a:accent3>
        <a:srgbClr val="FFAA00"/>
      </a:accent3>
      <a:accent4>
        <a:srgbClr val="215284"/>
      </a:accent4>
      <a:accent5>
        <a:srgbClr val="C8C8C8"/>
      </a:accent5>
      <a:accent6>
        <a:srgbClr val="FFAA00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square" lIns="0" tIns="0" rIns="0" bIns="0" rtlCol="0">
        <a:spAutoFit/>
      </a:bodyPr>
      <a:lstStyle>
        <a:defPPr marL="12700" marR="5080">
          <a:lnSpc>
            <a:spcPts val="2400"/>
          </a:lnSpc>
          <a:defRPr sz="2400" b="1" spc="-5" dirty="0"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832</Words>
  <Application>Microsoft Office PowerPoint</Application>
  <PresentationFormat>Benutzerdefiniert</PresentationFormat>
  <Paragraphs>188</Paragraphs>
  <Slides>17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PuK_Praesentation_Gruppe1</dc:title>
  <dc:creator>Gruppe1</dc:creator>
  <cp:lastModifiedBy>public</cp:lastModifiedBy>
  <cp:revision>474</cp:revision>
  <dcterms:created xsi:type="dcterms:W3CDTF">2015-05-18T11:36:44Z</dcterms:created>
  <dcterms:modified xsi:type="dcterms:W3CDTF">2018-12-02T15:59:11Z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2015-03-05T00:00:00Z</vt:filetime>
  </property>
  <property fmtid="{D5CDD505-2E9C-101B-9397-08002B2CF9AE}" pid="3" name="LastSaved">
    <vt:filetime>2015-05-18T00:00:00Z</vt:filetime>
  </property>
</Properties>
</file>